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1"/>
  </p:notesMasterIdLst>
  <p:sldIdLst>
    <p:sldId id="256" r:id="rId2"/>
    <p:sldId id="258" r:id="rId3"/>
    <p:sldId id="259" r:id="rId4"/>
    <p:sldId id="263" r:id="rId5"/>
    <p:sldId id="264" r:id="rId6"/>
    <p:sldId id="265" r:id="rId7"/>
    <p:sldId id="266" r:id="rId8"/>
    <p:sldId id="260" r:id="rId9"/>
    <p:sldId id="268" r:id="rId10"/>
    <p:sldId id="269" r:id="rId11"/>
    <p:sldId id="271" r:id="rId12"/>
    <p:sldId id="279" r:id="rId13"/>
    <p:sldId id="280" r:id="rId14"/>
    <p:sldId id="272" r:id="rId15"/>
    <p:sldId id="261" r:id="rId16"/>
    <p:sldId id="274" r:id="rId17"/>
    <p:sldId id="275" r:id="rId18"/>
    <p:sldId id="278" r:id="rId19"/>
    <p:sldId id="257" r:id="rId20"/>
  </p:sldIdLst>
  <p:sldSz cx="9144000" cy="5143500" type="screen16x9"/>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iajun Sun" initials="JS" lastIdx="1" clrIdx="0">
    <p:extLst>
      <p:ext uri="{19B8F6BF-5375-455C-9EA6-DF929625EA0E}">
        <p15:presenceInfo xmlns:p15="http://schemas.microsoft.com/office/powerpoint/2012/main" userId="S::jiajun.sun@ericsson.com::7e2de24e-66f6-4e62-a951-9d5ca4504cdd"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6594AB"/>
    <a:srgbClr val="759EB3"/>
    <a:srgbClr val="324E5C"/>
    <a:srgbClr val="680000"/>
    <a:srgbClr val="8EB1C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2" autoAdjust="0"/>
    <p:restoredTop sz="93817" autoAdjust="0"/>
  </p:normalViewPr>
  <p:slideViewPr>
    <p:cSldViewPr>
      <p:cViewPr varScale="1">
        <p:scale>
          <a:sx n="83" d="100"/>
          <a:sy n="83" d="100"/>
        </p:scale>
        <p:origin x="800" y="60"/>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9620F4B-C3DD-4ED9-B5CD-99D3906487CA}" type="datetimeFigureOut">
              <a:rPr lang="zh-CN" altLang="en-US" smtClean="0"/>
              <a:t>2019/10/24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87A4B6C-E7FB-4DDE-AEEB-95EBB1DEF0A5}" type="slidenum">
              <a:rPr lang="zh-CN" altLang="en-US" smtClean="0"/>
              <a:t>‹#›</a:t>
            </a:fld>
            <a:endParaRPr lang="zh-CN" altLang="en-US"/>
          </a:p>
        </p:txBody>
      </p:sp>
    </p:spTree>
    <p:extLst>
      <p:ext uri="{BB962C8B-B14F-4D97-AF65-F5344CB8AC3E}">
        <p14:creationId xmlns:p14="http://schemas.microsoft.com/office/powerpoint/2010/main" val="9708787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87A4B6C-E7FB-4DDE-AEEB-95EBB1DEF0A5}" type="slidenum">
              <a:rPr lang="zh-CN" altLang="en-US" smtClean="0"/>
              <a:t>1</a:t>
            </a:fld>
            <a:endParaRPr lang="zh-CN" altLang="en-US"/>
          </a:p>
        </p:txBody>
      </p:sp>
    </p:spTree>
    <p:extLst>
      <p:ext uri="{BB962C8B-B14F-4D97-AF65-F5344CB8AC3E}">
        <p14:creationId xmlns:p14="http://schemas.microsoft.com/office/powerpoint/2010/main" val="34632147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7819"/>
            <a:ext cx="7772400" cy="1102519"/>
          </a:xfrm>
        </p:spPr>
        <p:txBody>
          <a:bodyPr/>
          <a:lstStyle/>
          <a:p>
            <a:r>
              <a:rPr lang="zh-CN" altLang="en-US"/>
              <a:t>单击此处编辑母版标题样式</a:t>
            </a:r>
          </a:p>
        </p:txBody>
      </p:sp>
      <p:sp>
        <p:nvSpPr>
          <p:cNvPr id="3" name="副标题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2019/10/24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transition>
    <p:randomBar dir="vert"/>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2019/10/24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transition>
    <p:randomBar dir="vert"/>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05979"/>
            <a:ext cx="2057400" cy="4388644"/>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05979"/>
            <a:ext cx="6019800" cy="4388644"/>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2019/10/24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transition>
    <p:randomBar dir="vert"/>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2019/10/24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transition>
    <p:randomBar dir="vert"/>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5176"/>
            <a:ext cx="7772400" cy="1021556"/>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2019/10/24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transition>
    <p:randomBar dir="vert"/>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530820CF-B880-4189-942D-D702A7CBA730}" type="datetimeFigureOut">
              <a:rPr lang="zh-CN" altLang="en-US" smtClean="0"/>
              <a:pPr/>
              <a:t>2019/10/24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transition>
    <p:randomBar dir="vert"/>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530820CF-B880-4189-942D-D702A7CBA730}" type="datetimeFigureOut">
              <a:rPr lang="zh-CN" altLang="en-US" smtClean="0"/>
              <a:pPr/>
              <a:t>2019/10/24</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transition>
    <p:randomBar dir="vert"/>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30820CF-B880-4189-942D-D702A7CBA730}" type="datetimeFigureOut">
              <a:rPr lang="zh-CN" altLang="en-US" smtClean="0"/>
              <a:pPr/>
              <a:t>2019/10/24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transition>
    <p:randomBar dir="vert"/>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pPr/>
              <a:t>2019/10/24</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a:t>
            </a:fld>
            <a:endParaRPr lang="zh-CN" altLang="en-US"/>
          </a:p>
        </p:txBody>
      </p:sp>
      <p:pic>
        <p:nvPicPr>
          <p:cNvPr id="7" name="图片 6" descr="03.jpg"/>
          <p:cNvPicPr>
            <a:picLocks noChangeAspect="1"/>
          </p:cNvPicPr>
          <p:nvPr userDrawn="1"/>
        </p:nvPicPr>
        <p:blipFill>
          <a:blip r:embed="rId2"/>
          <a:stretch>
            <a:fillRect/>
          </a:stretch>
        </p:blipFill>
        <p:spPr>
          <a:xfrm>
            <a:off x="1568" y="0"/>
            <a:ext cx="9140863" cy="5143500"/>
          </a:xfrm>
          <a:prstGeom prst="rect">
            <a:avLst/>
          </a:prstGeom>
        </p:spPr>
      </p:pic>
      <p:pic>
        <p:nvPicPr>
          <p:cNvPr id="8" name="图片 7" descr="02.png"/>
          <p:cNvPicPr>
            <a:picLocks noChangeAspect="1"/>
          </p:cNvPicPr>
          <p:nvPr userDrawn="1"/>
        </p:nvPicPr>
        <p:blipFill>
          <a:blip r:embed="rId3" cstate="print"/>
          <a:stretch>
            <a:fillRect/>
          </a:stretch>
        </p:blipFill>
        <p:spPr>
          <a:xfrm rot="21325640">
            <a:off x="8520038" y="4387488"/>
            <a:ext cx="282562" cy="545837"/>
          </a:xfrm>
          <a:prstGeom prst="rect">
            <a:avLst/>
          </a:prstGeom>
        </p:spPr>
      </p:pic>
    </p:spTree>
  </p:cSld>
  <p:clrMapOvr>
    <a:masterClrMapping/>
  </p:clrMapOvr>
  <p:transition>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04787"/>
            <a:ext cx="3008313" cy="871538"/>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pPr/>
              <a:t>2019/10/24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transition>
    <p:randomBar dir="vert"/>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0"/>
            <a:ext cx="5486400" cy="425054"/>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pPr/>
              <a:t>2019/10/24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transition>
    <p:randomBar dir="vert"/>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pPr/>
              <a:t>2019/10/24</a:t>
            </a:fld>
            <a:endParaRPr lang="zh-CN" altLang="en-US"/>
          </a:p>
        </p:txBody>
      </p:sp>
      <p:sp>
        <p:nvSpPr>
          <p:cNvPr id="5" name="页脚占位符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randomBar dir="vert"/>
  </p:transition>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7.jpe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jpeg"/><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8EB1C2"/>
        </a:solidFill>
        <a:effectLst/>
      </p:bgPr>
    </p:bg>
    <p:spTree>
      <p:nvGrpSpPr>
        <p:cNvPr id="1" name=""/>
        <p:cNvGrpSpPr/>
        <p:nvPr/>
      </p:nvGrpSpPr>
      <p:grpSpPr>
        <a:xfrm>
          <a:off x="0" y="0"/>
          <a:ext cx="0" cy="0"/>
          <a:chOff x="0" y="0"/>
          <a:chExt cx="0" cy="0"/>
        </a:xfrm>
      </p:grpSpPr>
      <p:pic>
        <p:nvPicPr>
          <p:cNvPr id="9" name="图片 8" descr="02.jpg"/>
          <p:cNvPicPr>
            <a:picLocks noChangeAspect="1"/>
          </p:cNvPicPr>
          <p:nvPr/>
        </p:nvPicPr>
        <p:blipFill>
          <a:blip r:embed="rId3"/>
          <a:srcRect l="776"/>
          <a:stretch>
            <a:fillRect/>
          </a:stretch>
        </p:blipFill>
        <p:spPr>
          <a:xfrm>
            <a:off x="0" y="0"/>
            <a:ext cx="9142431" cy="5143500"/>
          </a:xfrm>
          <a:prstGeom prst="rect">
            <a:avLst/>
          </a:prstGeom>
        </p:spPr>
      </p:pic>
      <p:pic>
        <p:nvPicPr>
          <p:cNvPr id="4" name="图片 3" descr="01.png"/>
          <p:cNvPicPr>
            <a:picLocks noChangeAspect="1"/>
          </p:cNvPicPr>
          <p:nvPr/>
        </p:nvPicPr>
        <p:blipFill>
          <a:blip r:embed="rId4" cstate="print"/>
          <a:srcRect l="3333" t="5682" r="1667"/>
          <a:stretch>
            <a:fillRect/>
          </a:stretch>
        </p:blipFill>
        <p:spPr>
          <a:xfrm>
            <a:off x="2714612" y="2700301"/>
            <a:ext cx="4071966" cy="2371779"/>
          </a:xfrm>
          <a:prstGeom prst="rect">
            <a:avLst/>
          </a:prstGeom>
        </p:spPr>
      </p:pic>
      <p:sp>
        <p:nvSpPr>
          <p:cNvPr id="18" name="TextBox 17"/>
          <p:cNvSpPr txBox="1"/>
          <p:nvPr/>
        </p:nvSpPr>
        <p:spPr>
          <a:xfrm>
            <a:off x="4233162" y="714362"/>
            <a:ext cx="3005951" cy="769441"/>
          </a:xfrm>
          <a:prstGeom prst="rect">
            <a:avLst/>
          </a:prstGeom>
          <a:noFill/>
        </p:spPr>
        <p:txBody>
          <a:bodyPr wrap="none" rtlCol="0">
            <a:spAutoFit/>
          </a:bodyPr>
          <a:lstStyle/>
          <a:p>
            <a:r>
              <a:rPr lang="zh-CN" altLang="en-US" sz="4400" dirty="0">
                <a:ln w="63500">
                  <a:noFill/>
                </a:ln>
                <a:solidFill>
                  <a:schemeClr val="accent5">
                    <a:lumMod val="50000"/>
                  </a:schemeClr>
                </a:solidFill>
                <a:latin typeface="方正清刻本悦宋简体" panose="020B0604020202020204" charset="-122"/>
                <a:ea typeface="方正清刻本悦宋简体" panose="020B0604020202020204"/>
              </a:rPr>
              <a:t>中国风音乐</a:t>
            </a:r>
          </a:p>
        </p:txBody>
      </p:sp>
      <p:sp>
        <p:nvSpPr>
          <p:cNvPr id="20" name="TextBox 19"/>
          <p:cNvSpPr txBox="1"/>
          <p:nvPr/>
        </p:nvSpPr>
        <p:spPr>
          <a:xfrm>
            <a:off x="1956409" y="424875"/>
            <a:ext cx="1338828" cy="1477328"/>
          </a:xfrm>
          <a:prstGeom prst="rect">
            <a:avLst/>
          </a:prstGeom>
          <a:noFill/>
        </p:spPr>
        <p:txBody>
          <a:bodyPr wrap="none" rtlCol="0">
            <a:spAutoFit/>
          </a:bodyPr>
          <a:lstStyle/>
          <a:p>
            <a:r>
              <a:rPr lang="zh-CN" altLang="en-US" sz="9000" dirty="0">
                <a:ln w="63500">
                  <a:noFill/>
                </a:ln>
                <a:solidFill>
                  <a:schemeClr val="accent5">
                    <a:lumMod val="50000"/>
                  </a:schemeClr>
                </a:solidFill>
                <a:latin typeface="方正字迹-佛君包装简体" pitchFamily="2" charset="-122"/>
                <a:ea typeface="方正字迹-佛君包装简体" pitchFamily="2" charset="-122"/>
              </a:rPr>
              <a:t>淡</a:t>
            </a:r>
            <a:endParaRPr lang="zh-CN" altLang="en-US" sz="9000" dirty="0">
              <a:solidFill>
                <a:schemeClr val="accent5">
                  <a:lumMod val="50000"/>
                </a:schemeClr>
              </a:solidFill>
            </a:endParaRPr>
          </a:p>
        </p:txBody>
      </p:sp>
      <p:sp>
        <p:nvSpPr>
          <p:cNvPr id="21" name="TextBox 20"/>
          <p:cNvSpPr txBox="1"/>
          <p:nvPr/>
        </p:nvSpPr>
        <p:spPr>
          <a:xfrm>
            <a:off x="3094786" y="1124343"/>
            <a:ext cx="1338828" cy="1477328"/>
          </a:xfrm>
          <a:prstGeom prst="rect">
            <a:avLst/>
          </a:prstGeom>
          <a:noFill/>
        </p:spPr>
        <p:txBody>
          <a:bodyPr wrap="none" rtlCol="0">
            <a:spAutoFit/>
          </a:bodyPr>
          <a:lstStyle/>
          <a:p>
            <a:r>
              <a:rPr lang="zh-CN" altLang="en-US" sz="9000" dirty="0">
                <a:ln w="63500">
                  <a:noFill/>
                </a:ln>
                <a:solidFill>
                  <a:schemeClr val="accent5">
                    <a:lumMod val="50000"/>
                  </a:schemeClr>
                </a:solidFill>
                <a:latin typeface="方正字迹-佛君包装简体" pitchFamily="2" charset="-122"/>
                <a:ea typeface="方正字迹-佛君包装简体" pitchFamily="2" charset="-122"/>
              </a:rPr>
              <a:t>雅</a:t>
            </a:r>
            <a:endParaRPr lang="zh-CN" altLang="en-US" sz="9000" dirty="0"/>
          </a:p>
        </p:txBody>
      </p:sp>
      <p:pic>
        <p:nvPicPr>
          <p:cNvPr id="22" name="图片 21" descr="02.png"/>
          <p:cNvPicPr>
            <a:picLocks noChangeAspect="1"/>
          </p:cNvPicPr>
          <p:nvPr/>
        </p:nvPicPr>
        <p:blipFill>
          <a:blip r:embed="rId5" cstate="print"/>
          <a:stretch>
            <a:fillRect/>
          </a:stretch>
        </p:blipFill>
        <p:spPr>
          <a:xfrm rot="21325640">
            <a:off x="4290386" y="1730046"/>
            <a:ext cx="178240" cy="344314"/>
          </a:xfrm>
          <a:prstGeom prst="rect">
            <a:avLst/>
          </a:prstGeom>
        </p:spPr>
      </p:pic>
      <p:cxnSp>
        <p:nvCxnSpPr>
          <p:cNvPr id="24" name="直接连接符 23"/>
          <p:cNvCxnSpPr/>
          <p:nvPr/>
        </p:nvCxnSpPr>
        <p:spPr>
          <a:xfrm>
            <a:off x="4357686" y="1594488"/>
            <a:ext cx="2214578" cy="1588"/>
          </a:xfrm>
          <a:prstGeom prst="line">
            <a:avLst/>
          </a:prstGeom>
          <a:ln>
            <a:solidFill>
              <a:schemeClr val="accent5">
                <a:lumMod val="50000"/>
              </a:schemeClr>
            </a:solidFill>
            <a:prstDash val="sysDot"/>
          </a:ln>
        </p:spPr>
        <p:style>
          <a:lnRef idx="1">
            <a:schemeClr val="accent1"/>
          </a:lnRef>
          <a:fillRef idx="0">
            <a:schemeClr val="accent1"/>
          </a:fillRef>
          <a:effectRef idx="0">
            <a:schemeClr val="accent1"/>
          </a:effectRef>
          <a:fontRef idx="minor">
            <a:schemeClr val="tx1"/>
          </a:fontRef>
        </p:style>
      </p:cxnSp>
    </p:spTree>
  </p:cSld>
  <p:clrMapOvr>
    <a:masterClrMapping/>
  </p:clrMapOvr>
  <p:transition>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strVal val="#ppt_h"/>
                                          </p:val>
                                        </p:tav>
                                        <p:tav tm="100000">
                                          <p:val>
                                            <p:strVal val="#ppt_h"/>
                                          </p:val>
                                        </p:tav>
                                      </p:tavLst>
                                    </p:anim>
                                  </p:childTnLst>
                                </p:cTn>
                              </p:par>
                              <p:par>
                                <p:cTn id="9" presetID="42" presetClass="entr" presetSubtype="0"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fade">
                                      <p:cBhvr>
                                        <p:cTn id="11" dur="1000"/>
                                        <p:tgtEl>
                                          <p:spTgt spid="20"/>
                                        </p:tgtEl>
                                      </p:cBhvr>
                                    </p:animEffect>
                                    <p:anim calcmode="lin" valueType="num">
                                      <p:cBhvr>
                                        <p:cTn id="12" dur="1000" fill="hold"/>
                                        <p:tgtEl>
                                          <p:spTgt spid="20"/>
                                        </p:tgtEl>
                                        <p:attrNameLst>
                                          <p:attrName>ppt_x</p:attrName>
                                        </p:attrNameLst>
                                      </p:cBhvr>
                                      <p:tavLst>
                                        <p:tav tm="0">
                                          <p:val>
                                            <p:strVal val="#ppt_x"/>
                                          </p:val>
                                        </p:tav>
                                        <p:tav tm="100000">
                                          <p:val>
                                            <p:strVal val="#ppt_x"/>
                                          </p:val>
                                        </p:tav>
                                      </p:tavLst>
                                    </p:anim>
                                    <p:anim calcmode="lin" valueType="num">
                                      <p:cBhvr>
                                        <p:cTn id="13" dur="1000" fill="hold"/>
                                        <p:tgtEl>
                                          <p:spTgt spid="20"/>
                                        </p:tgtEl>
                                        <p:attrNameLst>
                                          <p:attrName>ppt_y</p:attrName>
                                        </p:attrNameLst>
                                      </p:cBhvr>
                                      <p:tavLst>
                                        <p:tav tm="0">
                                          <p:val>
                                            <p:strVal val="#ppt_y+.1"/>
                                          </p:val>
                                        </p:tav>
                                        <p:tav tm="100000">
                                          <p:val>
                                            <p:strVal val="#ppt_y"/>
                                          </p:val>
                                        </p:tav>
                                      </p:tavLst>
                                    </p:anim>
                                  </p:childTnLst>
                                </p:cTn>
                              </p:par>
                              <p:par>
                                <p:cTn id="14" presetID="47" presetClass="entr" presetSubtype="0" fill="hold" grpId="0" nodeType="with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fade">
                                      <p:cBhvr>
                                        <p:cTn id="16" dur="1000"/>
                                        <p:tgtEl>
                                          <p:spTgt spid="21"/>
                                        </p:tgtEl>
                                      </p:cBhvr>
                                    </p:animEffect>
                                    <p:anim calcmode="lin" valueType="num">
                                      <p:cBhvr>
                                        <p:cTn id="17" dur="1000" fill="hold"/>
                                        <p:tgtEl>
                                          <p:spTgt spid="21"/>
                                        </p:tgtEl>
                                        <p:attrNameLst>
                                          <p:attrName>ppt_x</p:attrName>
                                        </p:attrNameLst>
                                      </p:cBhvr>
                                      <p:tavLst>
                                        <p:tav tm="0">
                                          <p:val>
                                            <p:strVal val="#ppt_x"/>
                                          </p:val>
                                        </p:tav>
                                        <p:tav tm="100000">
                                          <p:val>
                                            <p:strVal val="#ppt_x"/>
                                          </p:val>
                                        </p:tav>
                                      </p:tavLst>
                                    </p:anim>
                                    <p:anim calcmode="lin" valueType="num">
                                      <p:cBhvr>
                                        <p:cTn id="18" dur="1000" fill="hold"/>
                                        <p:tgtEl>
                                          <p:spTgt spid="21"/>
                                        </p:tgtEl>
                                        <p:attrNameLst>
                                          <p:attrName>ppt_y</p:attrName>
                                        </p:attrNameLst>
                                      </p:cBhvr>
                                      <p:tavLst>
                                        <p:tav tm="0">
                                          <p:val>
                                            <p:strVal val="#ppt_y-.1"/>
                                          </p:val>
                                        </p:tav>
                                        <p:tav tm="100000">
                                          <p:val>
                                            <p:strVal val="#ppt_y"/>
                                          </p:val>
                                        </p:tav>
                                      </p:tavLst>
                                    </p:anim>
                                  </p:childTnLst>
                                </p:cTn>
                              </p:par>
                              <p:par>
                                <p:cTn id="19" presetID="17" presetClass="entr" presetSubtype="10" fill="hold" nodeType="withEffect">
                                  <p:stCondLst>
                                    <p:cond delay="0"/>
                                  </p:stCondLst>
                                  <p:childTnLst>
                                    <p:set>
                                      <p:cBhvr>
                                        <p:cTn id="20" dur="1" fill="hold">
                                          <p:stCondLst>
                                            <p:cond delay="0"/>
                                          </p:stCondLst>
                                        </p:cTn>
                                        <p:tgtEl>
                                          <p:spTgt spid="22"/>
                                        </p:tgtEl>
                                        <p:attrNameLst>
                                          <p:attrName>style.visibility</p:attrName>
                                        </p:attrNameLst>
                                      </p:cBhvr>
                                      <p:to>
                                        <p:strVal val="visible"/>
                                      </p:to>
                                    </p:set>
                                    <p:anim calcmode="lin" valueType="num">
                                      <p:cBhvr>
                                        <p:cTn id="21" dur="500" fill="hold"/>
                                        <p:tgtEl>
                                          <p:spTgt spid="22"/>
                                        </p:tgtEl>
                                        <p:attrNameLst>
                                          <p:attrName>ppt_w</p:attrName>
                                        </p:attrNameLst>
                                      </p:cBhvr>
                                      <p:tavLst>
                                        <p:tav tm="0">
                                          <p:val>
                                            <p:fltVal val="0"/>
                                          </p:val>
                                        </p:tav>
                                        <p:tav tm="100000">
                                          <p:val>
                                            <p:strVal val="#ppt_w"/>
                                          </p:val>
                                        </p:tav>
                                      </p:tavLst>
                                    </p:anim>
                                    <p:anim calcmode="lin" valueType="num">
                                      <p:cBhvr>
                                        <p:cTn id="22" dur="500" fill="hold"/>
                                        <p:tgtEl>
                                          <p:spTgt spid="22"/>
                                        </p:tgtEl>
                                        <p:attrNameLst>
                                          <p:attrName>ppt_h</p:attrName>
                                        </p:attrNameLst>
                                      </p:cBhvr>
                                      <p:tavLst>
                                        <p:tav tm="0">
                                          <p:val>
                                            <p:strVal val="#ppt_h"/>
                                          </p:val>
                                        </p:tav>
                                        <p:tav tm="100000">
                                          <p:val>
                                            <p:strVal val="#ppt_h"/>
                                          </p:val>
                                        </p:tav>
                                      </p:tavLst>
                                    </p:anim>
                                  </p:childTnLst>
                                </p:cTn>
                              </p:par>
                              <p:par>
                                <p:cTn id="23" presetID="56" presetClass="entr" presetSubtype="0" fill="hold" grpId="0" nodeType="withEffect">
                                  <p:stCondLst>
                                    <p:cond delay="0"/>
                                  </p:stCondLst>
                                  <p:iterate type="lt">
                                    <p:tmPct val="10000"/>
                                  </p:iterate>
                                  <p:childTnLst>
                                    <p:set>
                                      <p:cBhvr>
                                        <p:cTn id="24" dur="1" fill="hold">
                                          <p:stCondLst>
                                            <p:cond delay="0"/>
                                          </p:stCondLst>
                                        </p:cTn>
                                        <p:tgtEl>
                                          <p:spTgt spid="18"/>
                                        </p:tgtEl>
                                        <p:attrNameLst>
                                          <p:attrName>style.visibility</p:attrName>
                                        </p:attrNameLst>
                                      </p:cBhvr>
                                      <p:to>
                                        <p:strVal val="visible"/>
                                      </p:to>
                                    </p:set>
                                    <p:anim by="(-#ppt_w*2)" calcmode="lin" valueType="num">
                                      <p:cBhvr rctx="PPT">
                                        <p:cTn id="25" dur="500" autoRev="1" fill="hold">
                                          <p:stCondLst>
                                            <p:cond delay="0"/>
                                          </p:stCondLst>
                                        </p:cTn>
                                        <p:tgtEl>
                                          <p:spTgt spid="18"/>
                                        </p:tgtEl>
                                        <p:attrNameLst>
                                          <p:attrName>ppt_w</p:attrName>
                                        </p:attrNameLst>
                                      </p:cBhvr>
                                    </p:anim>
                                    <p:anim by="(#ppt_w*0.50)" calcmode="lin" valueType="num">
                                      <p:cBhvr>
                                        <p:cTn id="26" dur="500" decel="50000" autoRev="1" fill="hold">
                                          <p:stCondLst>
                                            <p:cond delay="0"/>
                                          </p:stCondLst>
                                        </p:cTn>
                                        <p:tgtEl>
                                          <p:spTgt spid="18"/>
                                        </p:tgtEl>
                                        <p:attrNameLst>
                                          <p:attrName>ppt_x</p:attrName>
                                        </p:attrNameLst>
                                      </p:cBhvr>
                                    </p:anim>
                                    <p:anim from="(-#ppt_h/2)" to="(#ppt_y)" calcmode="lin" valueType="num">
                                      <p:cBhvr>
                                        <p:cTn id="27" dur="1000" fill="hold">
                                          <p:stCondLst>
                                            <p:cond delay="0"/>
                                          </p:stCondLst>
                                        </p:cTn>
                                        <p:tgtEl>
                                          <p:spTgt spid="18"/>
                                        </p:tgtEl>
                                        <p:attrNameLst>
                                          <p:attrName>ppt_y</p:attrName>
                                        </p:attrNameLst>
                                      </p:cBhvr>
                                    </p:anim>
                                    <p:animRot by="21600000">
                                      <p:cBhvr>
                                        <p:cTn id="28" dur="1000" fill="hold">
                                          <p:stCondLst>
                                            <p:cond delay="0"/>
                                          </p:stCondLst>
                                        </p:cTn>
                                        <p:tgtEl>
                                          <p:spTgt spid="18"/>
                                        </p:tgtEl>
                                        <p:attrNameLst>
                                          <p:attrName>r</p:attrName>
                                        </p:attrNameLst>
                                      </p:cBhvr>
                                    </p:animRot>
                                  </p:childTnLst>
                                </p:cTn>
                              </p:par>
                            </p:childTnLst>
                          </p:cTn>
                        </p:par>
                        <p:par>
                          <p:cTn id="29" fill="hold">
                            <p:stCondLst>
                              <p:cond delay="1400"/>
                            </p:stCondLst>
                            <p:childTnLst>
                              <p:par>
                                <p:cTn id="30" presetID="12" presetClass="entr" presetSubtype="8" fill="hold" nodeType="afterEffect">
                                  <p:stCondLst>
                                    <p:cond delay="0"/>
                                  </p:stCondLst>
                                  <p:childTnLst>
                                    <p:set>
                                      <p:cBhvr>
                                        <p:cTn id="31" dur="1" fill="hold">
                                          <p:stCondLst>
                                            <p:cond delay="0"/>
                                          </p:stCondLst>
                                        </p:cTn>
                                        <p:tgtEl>
                                          <p:spTgt spid="24"/>
                                        </p:tgtEl>
                                        <p:attrNameLst>
                                          <p:attrName>style.visibility</p:attrName>
                                        </p:attrNameLst>
                                      </p:cBhvr>
                                      <p:to>
                                        <p:strVal val="visible"/>
                                      </p:to>
                                    </p:set>
                                    <p:animEffect transition="in" filter="slide(fromLeft)">
                                      <p:cBhvr>
                                        <p:cTn id="32"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0" grpId="0"/>
      <p:bldP spid="21"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Oval 11">
            <a:extLst>
              <a:ext uri="{FF2B5EF4-FFF2-40B4-BE49-F238E27FC236}">
                <a16:creationId xmlns:a16="http://schemas.microsoft.com/office/drawing/2014/main" id="{37EA0D8E-80D9-4F36-B030-55B8C6198205}"/>
              </a:ext>
            </a:extLst>
          </p:cNvPr>
          <p:cNvSpPr/>
          <p:nvPr/>
        </p:nvSpPr>
        <p:spPr>
          <a:xfrm>
            <a:off x="251520" y="123478"/>
            <a:ext cx="4320480" cy="40324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方正清刻本悦宋简体" panose="020B0604020202020204" charset="-122"/>
                <a:ea typeface="方正清刻本悦宋简体" panose="020B0604020202020204" charset="-122"/>
              </a:rPr>
              <a:t>当下流行音乐领域内的“中国风”大抵经历了两个阶段，起始与集大成者，分别对应的音乐人是黄霑与周杰伦、方文山组合。</a:t>
            </a:r>
            <a:endParaRPr lang="en-US" altLang="zh-CN" sz="1400" dirty="0">
              <a:latin typeface="方正清刻本悦宋简体" panose="020B0604020202020204" charset="-122"/>
              <a:ea typeface="方正清刻本悦宋简体" panose="020B0604020202020204" charset="-122"/>
            </a:endParaRPr>
          </a:p>
          <a:p>
            <a:pPr algn="ctr"/>
            <a:r>
              <a:rPr lang="zh-CN" altLang="en-US" sz="1400" dirty="0">
                <a:latin typeface="方正清刻本悦宋简体" panose="020B0604020202020204" charset="-122"/>
                <a:ea typeface="方正清刻本悦宋简体" panose="020B0604020202020204" charset="-122"/>
              </a:rPr>
              <a:t>大气磅礴，豪放不羁，作为一个写歌人，黄霑的曲风和词风都充满了“江湖气”。像</a:t>
            </a:r>
            <a:r>
              <a:rPr lang="en-US" altLang="zh-CN" sz="1400" dirty="0">
                <a:latin typeface="方正清刻本悦宋简体" panose="020B0604020202020204" charset="-122"/>
                <a:ea typeface="方正清刻本悦宋简体" panose="020B0604020202020204" charset="-122"/>
              </a:rPr>
              <a:t>《</a:t>
            </a:r>
            <a:r>
              <a:rPr lang="zh-CN" altLang="en-US" sz="1400" dirty="0">
                <a:latin typeface="方正清刻本悦宋简体" panose="020B0604020202020204" charset="-122"/>
                <a:ea typeface="方正清刻本悦宋简体" panose="020B0604020202020204" charset="-122"/>
              </a:rPr>
              <a:t>上海滩</a:t>
            </a:r>
            <a:r>
              <a:rPr lang="en-US" altLang="zh-CN" sz="1400" dirty="0">
                <a:latin typeface="方正清刻本悦宋简体" panose="020B0604020202020204" charset="-122"/>
                <a:ea typeface="方正清刻本悦宋简体" panose="020B0604020202020204" charset="-122"/>
              </a:rPr>
              <a:t>》</a:t>
            </a:r>
            <a:r>
              <a:rPr lang="zh-CN" altLang="en-US" sz="1400" dirty="0">
                <a:latin typeface="方正清刻本悦宋简体" panose="020B0604020202020204" charset="-122"/>
                <a:ea typeface="方正清刻本悦宋简体" panose="020B0604020202020204" charset="-122"/>
              </a:rPr>
              <a:t>的江水浩荡，</a:t>
            </a:r>
            <a:r>
              <a:rPr lang="en-US" altLang="zh-CN" sz="1400" dirty="0">
                <a:latin typeface="方正清刻本悦宋简体" panose="020B0604020202020204" charset="-122"/>
                <a:ea typeface="方正清刻本悦宋简体" panose="020B0604020202020204" charset="-122"/>
              </a:rPr>
              <a:t>《</a:t>
            </a:r>
            <a:r>
              <a:rPr lang="zh-CN" altLang="en-US" sz="1400" dirty="0">
                <a:latin typeface="方正清刻本悦宋简体" panose="020B0604020202020204" charset="-122"/>
                <a:ea typeface="方正清刻本悦宋简体" panose="020B0604020202020204" charset="-122"/>
              </a:rPr>
              <a:t>男儿当自强</a:t>
            </a:r>
            <a:r>
              <a:rPr lang="en-US" altLang="zh-CN" sz="1400" dirty="0">
                <a:latin typeface="方正清刻本悦宋简体" panose="020B0604020202020204" charset="-122"/>
                <a:ea typeface="方正清刻本悦宋简体" panose="020B0604020202020204" charset="-122"/>
              </a:rPr>
              <a:t>》</a:t>
            </a:r>
            <a:r>
              <a:rPr lang="zh-CN" altLang="en-US" sz="1400" dirty="0">
                <a:latin typeface="方正清刻本悦宋简体" panose="020B0604020202020204" charset="-122"/>
                <a:ea typeface="方正清刻本悦宋简体" panose="020B0604020202020204" charset="-122"/>
              </a:rPr>
              <a:t>的热血满腔，</a:t>
            </a:r>
            <a:r>
              <a:rPr lang="en-US" altLang="zh-CN" sz="1400" dirty="0">
                <a:latin typeface="方正清刻本悦宋简体" panose="020B0604020202020204" charset="-122"/>
                <a:ea typeface="方正清刻本悦宋简体" panose="020B0604020202020204" charset="-122"/>
              </a:rPr>
              <a:t>《</a:t>
            </a:r>
            <a:r>
              <a:rPr lang="zh-CN" altLang="en-US" sz="1400" dirty="0">
                <a:latin typeface="方正清刻本悦宋简体" panose="020B0604020202020204" charset="-122"/>
                <a:ea typeface="方正清刻本悦宋简体" panose="020B0604020202020204" charset="-122"/>
              </a:rPr>
              <a:t>沧海一声笑</a:t>
            </a:r>
            <a:r>
              <a:rPr lang="en-US" altLang="zh-CN" sz="1400" dirty="0">
                <a:latin typeface="方正清刻本悦宋简体" panose="020B0604020202020204" charset="-122"/>
                <a:ea typeface="方正清刻本悦宋简体" panose="020B0604020202020204" charset="-122"/>
              </a:rPr>
              <a:t>》</a:t>
            </a:r>
            <a:r>
              <a:rPr lang="zh-CN" altLang="en-US" sz="1400" dirty="0">
                <a:latin typeface="方正清刻本悦宋简体" panose="020B0604020202020204" charset="-122"/>
                <a:ea typeface="方正清刻本悦宋简体" panose="020B0604020202020204" charset="-122"/>
              </a:rPr>
              <a:t>的不尽潇洒，或词或曲都是黄霑文化素养集合在“中国风”音乐上的完美体现。</a:t>
            </a:r>
            <a:endParaRPr lang="en-US" sz="1400" dirty="0">
              <a:latin typeface="方正清刻本悦宋简体" panose="020B0604020202020204" charset="-122"/>
              <a:ea typeface="方正清刻本悦宋简体" panose="020B0604020202020204" charset="-122"/>
            </a:endParaRPr>
          </a:p>
        </p:txBody>
      </p:sp>
    </p:spTree>
  </p:cSld>
  <p:clrMapOvr>
    <a:masterClrMapping/>
  </p:clrMapOvr>
  <p:transition>
    <p:randomBar dir="vert"/>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descr="01.png"/>
          <p:cNvPicPr>
            <a:picLocks noChangeAspect="1"/>
          </p:cNvPicPr>
          <p:nvPr/>
        </p:nvPicPr>
        <p:blipFill>
          <a:blip r:embed="rId2" cstate="print"/>
          <a:stretch>
            <a:fillRect/>
          </a:stretch>
        </p:blipFill>
        <p:spPr>
          <a:xfrm>
            <a:off x="6858016" y="142858"/>
            <a:ext cx="1714512" cy="1533139"/>
          </a:xfrm>
          <a:prstGeom prst="rect">
            <a:avLst/>
          </a:prstGeom>
        </p:spPr>
      </p:pic>
      <p:sp>
        <p:nvSpPr>
          <p:cNvPr id="13" name="Hexagon 12">
            <a:extLst>
              <a:ext uri="{FF2B5EF4-FFF2-40B4-BE49-F238E27FC236}">
                <a16:creationId xmlns:a16="http://schemas.microsoft.com/office/drawing/2014/main" id="{578234B7-F074-43C2-B760-B17648CA6FF5}"/>
              </a:ext>
            </a:extLst>
          </p:cNvPr>
          <p:cNvSpPr/>
          <p:nvPr/>
        </p:nvSpPr>
        <p:spPr>
          <a:xfrm>
            <a:off x="395536" y="195486"/>
            <a:ext cx="6192688" cy="3168352"/>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latin typeface="方正清刻本悦宋简体" panose="020B0604020202020204" charset="-122"/>
                <a:ea typeface="方正清刻本悦宋简体" panose="020B0604020202020204" charset="-122"/>
              </a:rPr>
              <a:t>90</a:t>
            </a:r>
            <a:r>
              <a:rPr lang="zh-CN" altLang="en-US" sz="1400" dirty="0">
                <a:latin typeface="方正清刻本悦宋简体" panose="020B0604020202020204" charset="-122"/>
                <a:ea typeface="方正清刻本悦宋简体" panose="020B0604020202020204" charset="-122"/>
              </a:rPr>
              <a:t>年代末流行乐坛出现多元化发展，各种形式不同，内容迥异的歌曲以铺天盖地之势席卷而来，新歌、新人层出不穷。在这种形式下周杰伦作为一名新人开始展露头脚。</a:t>
            </a:r>
            <a:r>
              <a:rPr lang="en-US" altLang="zh-CN" sz="1400" dirty="0">
                <a:latin typeface="方正清刻本悦宋简体" panose="020B0604020202020204" charset="-122"/>
                <a:ea typeface="方正清刻本悦宋简体" panose="020B0604020202020204" charset="-122"/>
              </a:rPr>
              <a:t>2000</a:t>
            </a:r>
            <a:r>
              <a:rPr lang="zh-CN" altLang="en-US" sz="1400" dirty="0">
                <a:latin typeface="方正清刻本悦宋简体" panose="020B0604020202020204" charset="-122"/>
                <a:ea typeface="方正清刻本悦宋简体" panose="020B0604020202020204" charset="-122"/>
              </a:rPr>
              <a:t>年</a:t>
            </a:r>
            <a:r>
              <a:rPr lang="en-US" altLang="zh-CN" sz="1400" dirty="0">
                <a:latin typeface="方正清刻本悦宋简体" panose="020B0604020202020204" charset="-122"/>
                <a:ea typeface="方正清刻本悦宋简体" panose="020B0604020202020204" charset="-122"/>
              </a:rPr>
              <a:t>《</a:t>
            </a:r>
            <a:r>
              <a:rPr lang="zh-CN" altLang="en-US" sz="1400" dirty="0">
                <a:latin typeface="方正清刻本悦宋简体" panose="020B0604020202020204" charset="-122"/>
                <a:ea typeface="方正清刻本悦宋简体" panose="020B0604020202020204" charset="-122"/>
              </a:rPr>
              <a:t>娘子</a:t>
            </a:r>
            <a:r>
              <a:rPr lang="en-US" altLang="zh-CN" sz="1400" dirty="0">
                <a:latin typeface="方正清刻本悦宋简体" panose="020B0604020202020204" charset="-122"/>
                <a:ea typeface="方正清刻本悦宋简体" panose="020B0604020202020204" charset="-122"/>
              </a:rPr>
              <a:t>》</a:t>
            </a:r>
            <a:r>
              <a:rPr lang="zh-CN" altLang="en-US" sz="1400" dirty="0">
                <a:latin typeface="方正清刻本悦宋简体" panose="020B0604020202020204" charset="-122"/>
                <a:ea typeface="方正清刻本悦宋简体" panose="020B0604020202020204" charset="-122"/>
              </a:rPr>
              <a:t>初次表现周杰伦曲风的与众不同，把当时的人们听的目瞪口呆，</a:t>
            </a:r>
            <a:r>
              <a:rPr lang="en-US" altLang="zh-CN" sz="1400" dirty="0">
                <a:latin typeface="方正清刻本悦宋简体" panose="020B0604020202020204" charset="-122"/>
                <a:ea typeface="方正清刻本悦宋简体" panose="020B0604020202020204" charset="-122"/>
              </a:rPr>
              <a:t>2001</a:t>
            </a:r>
            <a:r>
              <a:rPr lang="zh-CN" altLang="en-US" sz="1400" dirty="0">
                <a:latin typeface="方正清刻本悦宋简体" panose="020B0604020202020204" charset="-122"/>
                <a:ea typeface="方正清刻本悦宋简体" panose="020B0604020202020204" charset="-122"/>
              </a:rPr>
              <a:t>年</a:t>
            </a:r>
            <a:r>
              <a:rPr lang="en-US" altLang="zh-CN" sz="1400" dirty="0">
                <a:latin typeface="方正清刻本悦宋简体" panose="020B0604020202020204" charset="-122"/>
                <a:ea typeface="方正清刻本悦宋简体" panose="020B0604020202020204" charset="-122"/>
              </a:rPr>
              <a:t>《</a:t>
            </a:r>
            <a:r>
              <a:rPr lang="zh-CN" altLang="en-US" sz="1400" dirty="0">
                <a:latin typeface="方正清刻本悦宋简体" panose="020B0604020202020204" charset="-122"/>
                <a:ea typeface="方正清刻本悦宋简体" panose="020B0604020202020204" charset="-122"/>
              </a:rPr>
              <a:t>双截棍</a:t>
            </a:r>
            <a:r>
              <a:rPr lang="en-US" altLang="zh-CN" sz="1400" dirty="0">
                <a:latin typeface="方正清刻本悦宋简体" panose="020B0604020202020204" charset="-122"/>
                <a:ea typeface="方正清刻本悦宋简体" panose="020B0604020202020204" charset="-122"/>
              </a:rPr>
              <a:t>》</a:t>
            </a:r>
            <a:r>
              <a:rPr lang="zh-CN" altLang="en-US" sz="1400" dirty="0">
                <a:latin typeface="方正清刻本悦宋简体" panose="020B0604020202020204" charset="-122"/>
                <a:ea typeface="方正清刻本悦宋简体" panose="020B0604020202020204" charset="-122"/>
              </a:rPr>
              <a:t>，</a:t>
            </a:r>
            <a:r>
              <a:rPr lang="en-US" altLang="zh-CN" sz="1400" dirty="0">
                <a:latin typeface="方正清刻本悦宋简体" panose="020B0604020202020204" charset="-122"/>
                <a:ea typeface="方正清刻本悦宋简体" panose="020B0604020202020204" charset="-122"/>
              </a:rPr>
              <a:t>2002《</a:t>
            </a:r>
            <a:r>
              <a:rPr lang="zh-CN" altLang="en-US" sz="1400" dirty="0">
                <a:latin typeface="方正清刻本悦宋简体" panose="020B0604020202020204" charset="-122"/>
                <a:ea typeface="方正清刻本悦宋简体" panose="020B0604020202020204" charset="-122"/>
              </a:rPr>
              <a:t>龙拳</a:t>
            </a:r>
            <a:r>
              <a:rPr lang="en-US" altLang="zh-CN" sz="1400" dirty="0">
                <a:latin typeface="方正清刻本悦宋简体" panose="020B0604020202020204" charset="-122"/>
                <a:ea typeface="方正清刻本悦宋简体" panose="020B0604020202020204" charset="-122"/>
              </a:rPr>
              <a:t>》</a:t>
            </a:r>
            <a:r>
              <a:rPr lang="zh-CN" altLang="en-US" sz="1400" dirty="0">
                <a:latin typeface="方正清刻本悦宋简体" panose="020B0604020202020204" charset="-122"/>
                <a:ea typeface="方正清刻本悦宋简体" panose="020B0604020202020204" charset="-122"/>
              </a:rPr>
              <a:t>那种一呼百应，号召大众树立起自己是中国人的思想再次引起人们尤其是青年人的强烈反映。</a:t>
            </a:r>
            <a:endParaRPr lang="en-US" altLang="zh-CN" sz="1400" dirty="0">
              <a:latin typeface="方正清刻本悦宋简体" panose="020B0604020202020204" charset="-122"/>
              <a:ea typeface="方正清刻本悦宋简体" panose="020B0604020202020204" charset="-122"/>
            </a:endParaRPr>
          </a:p>
          <a:p>
            <a:pPr algn="ctr"/>
            <a:r>
              <a:rPr lang="zh-CN" altLang="en-US" sz="1400" dirty="0">
                <a:latin typeface="方正清刻本悦宋简体" panose="020B0604020202020204" charset="-122"/>
                <a:ea typeface="方正清刻本悦宋简体" panose="020B0604020202020204" charset="-122"/>
              </a:rPr>
              <a:t>周氏中国风是从第四张专辑的</a:t>
            </a:r>
            <a:r>
              <a:rPr lang="en-US" altLang="zh-CN" sz="1400" dirty="0">
                <a:latin typeface="方正清刻本悦宋简体" panose="020B0604020202020204" charset="-122"/>
                <a:ea typeface="方正清刻本悦宋简体" panose="020B0604020202020204" charset="-122"/>
              </a:rPr>
              <a:t>《</a:t>
            </a:r>
            <a:r>
              <a:rPr lang="zh-CN" altLang="en-US" sz="1400" dirty="0">
                <a:latin typeface="方正清刻本悦宋简体" panose="020B0604020202020204" charset="-122"/>
                <a:ea typeface="方正清刻本悦宋简体" panose="020B0604020202020204" charset="-122"/>
              </a:rPr>
              <a:t>东风破</a:t>
            </a:r>
            <a:r>
              <a:rPr lang="en-US" altLang="zh-CN" sz="1400" dirty="0">
                <a:latin typeface="方正清刻本悦宋简体" panose="020B0604020202020204" charset="-122"/>
                <a:ea typeface="方正清刻本悦宋简体" panose="020B0604020202020204" charset="-122"/>
              </a:rPr>
              <a:t>》</a:t>
            </a:r>
            <a:r>
              <a:rPr lang="zh-CN" altLang="en-US" sz="1400" dirty="0">
                <a:latin typeface="方正清刻本悦宋简体" panose="020B0604020202020204" charset="-122"/>
                <a:ea typeface="方正清刻本悦宋简体" panose="020B0604020202020204" charset="-122"/>
              </a:rPr>
              <a:t>才开始盛行。这也是严格意义上周杰伦的中国风歌曲开端。</a:t>
            </a:r>
            <a:endParaRPr lang="en-US" altLang="zh-CN" sz="1400" dirty="0">
              <a:latin typeface="方正清刻本悦宋简体" panose="020B0604020202020204" charset="-122"/>
              <a:ea typeface="方正清刻本悦宋简体" panose="020B0604020202020204" charset="-122"/>
            </a:endParaRPr>
          </a:p>
          <a:p>
            <a:pPr algn="ctr"/>
            <a:r>
              <a:rPr lang="en-US" altLang="zh-CN" sz="1400" dirty="0">
                <a:latin typeface="方正清刻本悦宋简体" panose="020B0604020202020204" charset="-122"/>
                <a:ea typeface="方正清刻本悦宋简体" panose="020B0604020202020204" charset="-122"/>
              </a:rPr>
              <a:t>《</a:t>
            </a:r>
            <a:r>
              <a:rPr lang="zh-CN" altLang="en-US" sz="1400" dirty="0">
                <a:latin typeface="方正清刻本悦宋简体" panose="020B0604020202020204" charset="-122"/>
                <a:ea typeface="方正清刻本悦宋简体" panose="020B0604020202020204" charset="-122"/>
              </a:rPr>
              <a:t>发如雪</a:t>
            </a:r>
            <a:r>
              <a:rPr lang="en-US" altLang="zh-CN" sz="1400" dirty="0">
                <a:latin typeface="方正清刻本悦宋简体" panose="020B0604020202020204" charset="-122"/>
                <a:ea typeface="方正清刻本悦宋简体" panose="020B0604020202020204" charset="-122"/>
              </a:rPr>
              <a:t>》</a:t>
            </a:r>
            <a:r>
              <a:rPr lang="zh-CN" altLang="en-US" sz="1400" dirty="0">
                <a:latin typeface="方正清刻本悦宋简体" panose="020B0604020202020204" charset="-122"/>
                <a:ea typeface="方正清刻本悦宋简体" panose="020B0604020202020204" charset="-122"/>
              </a:rPr>
              <a:t>，</a:t>
            </a:r>
            <a:r>
              <a:rPr lang="en-US" altLang="zh-CN" sz="1400" dirty="0">
                <a:latin typeface="方正清刻本悦宋简体" panose="020B0604020202020204" charset="-122"/>
                <a:ea typeface="方正清刻本悦宋简体" panose="020B0604020202020204" charset="-122"/>
              </a:rPr>
              <a:t>《</a:t>
            </a:r>
            <a:r>
              <a:rPr lang="zh-CN" altLang="en-US" sz="1400" dirty="0">
                <a:latin typeface="方正清刻本悦宋简体" panose="020B0604020202020204" charset="-122"/>
                <a:ea typeface="方正清刻本悦宋简体" panose="020B0604020202020204" charset="-122"/>
              </a:rPr>
              <a:t>千里之外</a:t>
            </a:r>
            <a:r>
              <a:rPr lang="en-US" altLang="zh-CN" sz="1400" dirty="0">
                <a:latin typeface="方正清刻本悦宋简体" panose="020B0604020202020204" charset="-122"/>
                <a:ea typeface="方正清刻本悦宋简体" panose="020B0604020202020204" charset="-122"/>
              </a:rPr>
              <a:t>》</a:t>
            </a:r>
            <a:r>
              <a:rPr lang="zh-CN" altLang="en-US" sz="1400" dirty="0">
                <a:latin typeface="方正清刻本悦宋简体" panose="020B0604020202020204" charset="-122"/>
                <a:ea typeface="方正清刻本悦宋简体" panose="020B0604020202020204" charset="-122"/>
              </a:rPr>
              <a:t>，</a:t>
            </a:r>
            <a:r>
              <a:rPr lang="en-US" altLang="zh-CN" sz="1400" dirty="0">
                <a:latin typeface="方正清刻本悦宋简体" panose="020B0604020202020204" charset="-122"/>
                <a:ea typeface="方正清刻本悦宋简体" panose="020B0604020202020204" charset="-122"/>
              </a:rPr>
              <a:t>《</a:t>
            </a:r>
            <a:r>
              <a:rPr lang="zh-CN" altLang="en-US" sz="1400" dirty="0">
                <a:latin typeface="方正清刻本悦宋简体" panose="020B0604020202020204" charset="-122"/>
                <a:ea typeface="方正清刻本悦宋简体" panose="020B0604020202020204" charset="-122"/>
              </a:rPr>
              <a:t>菊花台</a:t>
            </a:r>
            <a:r>
              <a:rPr lang="en-US" altLang="zh-CN" sz="1400" dirty="0">
                <a:latin typeface="方正清刻本悦宋简体" panose="020B0604020202020204" charset="-122"/>
                <a:ea typeface="方正清刻本悦宋简体" panose="020B0604020202020204" charset="-122"/>
              </a:rPr>
              <a:t>》</a:t>
            </a:r>
            <a:r>
              <a:rPr lang="zh-CN" altLang="en-US" sz="1400" dirty="0">
                <a:latin typeface="方正清刻本悦宋简体" panose="020B0604020202020204" charset="-122"/>
                <a:ea typeface="方正清刻本悦宋简体" panose="020B0604020202020204" charset="-122"/>
              </a:rPr>
              <a:t>，</a:t>
            </a:r>
            <a:r>
              <a:rPr lang="en-US" altLang="zh-CN" sz="1400" dirty="0">
                <a:latin typeface="方正清刻本悦宋简体" panose="020B0604020202020204" charset="-122"/>
                <a:ea typeface="方正清刻本悦宋简体" panose="020B0604020202020204" charset="-122"/>
              </a:rPr>
              <a:t>《</a:t>
            </a:r>
            <a:r>
              <a:rPr lang="zh-CN" altLang="en-US" sz="1400" dirty="0">
                <a:latin typeface="方正清刻本悦宋简体" panose="020B0604020202020204" charset="-122"/>
                <a:ea typeface="方正清刻本悦宋简体" panose="020B0604020202020204" charset="-122"/>
              </a:rPr>
              <a:t>青花瓷</a:t>
            </a:r>
            <a:r>
              <a:rPr lang="en-US" altLang="zh-CN" sz="1400" dirty="0">
                <a:latin typeface="方正清刻本悦宋简体" panose="020B0604020202020204" charset="-122"/>
                <a:ea typeface="方正清刻本悦宋简体" panose="020B0604020202020204" charset="-122"/>
              </a:rPr>
              <a:t>》</a:t>
            </a:r>
            <a:r>
              <a:rPr lang="zh-CN" altLang="en-US" sz="1400" dirty="0">
                <a:latin typeface="方正清刻本悦宋简体" panose="020B0604020202020204" charset="-122"/>
                <a:ea typeface="方正清刻本悦宋简体" panose="020B0604020202020204" charset="-122"/>
              </a:rPr>
              <a:t>，</a:t>
            </a:r>
            <a:r>
              <a:rPr lang="en-US" altLang="zh-CN" sz="1400" dirty="0">
                <a:latin typeface="方正清刻本悦宋简体" panose="020B0604020202020204" charset="-122"/>
                <a:ea typeface="方正清刻本悦宋简体" panose="020B0604020202020204" charset="-122"/>
              </a:rPr>
              <a:t>《</a:t>
            </a:r>
            <a:r>
              <a:rPr lang="zh-CN" altLang="en-US" sz="1400" dirty="0">
                <a:latin typeface="方正清刻本悦宋简体" panose="020B0604020202020204" charset="-122"/>
                <a:ea typeface="方正清刻本悦宋简体" panose="020B0604020202020204" charset="-122"/>
              </a:rPr>
              <a:t>兰亭序</a:t>
            </a:r>
            <a:r>
              <a:rPr lang="en-US" altLang="zh-CN" sz="1400" dirty="0">
                <a:latin typeface="方正清刻本悦宋简体" panose="020B0604020202020204" charset="-122"/>
                <a:ea typeface="方正清刻本悦宋简体" panose="020B0604020202020204" charset="-122"/>
              </a:rPr>
              <a:t>》</a:t>
            </a:r>
            <a:r>
              <a:rPr lang="zh-CN" altLang="en-US" sz="1400" dirty="0">
                <a:latin typeface="方正清刻本悦宋简体" panose="020B0604020202020204" charset="-122"/>
                <a:ea typeface="方正清刻本悦宋简体" panose="020B0604020202020204" charset="-122"/>
              </a:rPr>
              <a:t>，</a:t>
            </a:r>
            <a:r>
              <a:rPr lang="en-US" altLang="zh-CN" sz="1400" dirty="0">
                <a:latin typeface="方正清刻本悦宋简体" panose="020B0604020202020204" charset="-122"/>
                <a:ea typeface="方正清刻本悦宋简体" panose="020B0604020202020204" charset="-122"/>
              </a:rPr>
              <a:t>《</a:t>
            </a:r>
            <a:r>
              <a:rPr lang="zh-CN" altLang="en-US" sz="1400" dirty="0">
                <a:latin typeface="方正清刻本悦宋简体" panose="020B0604020202020204" charset="-122"/>
                <a:ea typeface="方正清刻本悦宋简体" panose="020B0604020202020204" charset="-122"/>
              </a:rPr>
              <a:t>烟花易冷</a:t>
            </a:r>
            <a:r>
              <a:rPr lang="en-US" altLang="zh-CN" sz="1400" dirty="0">
                <a:latin typeface="方正清刻本悦宋简体" panose="020B0604020202020204" charset="-122"/>
                <a:ea typeface="方正清刻本悦宋简体" panose="020B0604020202020204" charset="-122"/>
              </a:rPr>
              <a:t>》</a:t>
            </a:r>
            <a:r>
              <a:rPr lang="zh-CN" altLang="en-US" sz="1400" dirty="0">
                <a:latin typeface="方正清刻本悦宋简体" panose="020B0604020202020204" charset="-122"/>
                <a:ea typeface="方正清刻本悦宋简体" panose="020B0604020202020204" charset="-122"/>
              </a:rPr>
              <a:t>，</a:t>
            </a:r>
            <a:r>
              <a:rPr lang="en-US" altLang="zh-CN" sz="1400" dirty="0">
                <a:latin typeface="方正清刻本悦宋简体" panose="020B0604020202020204" charset="-122"/>
                <a:ea typeface="方正清刻本悦宋简体" panose="020B0604020202020204" charset="-122"/>
              </a:rPr>
              <a:t>《</a:t>
            </a:r>
            <a:r>
              <a:rPr lang="zh-CN" altLang="en-US" sz="1400" dirty="0">
                <a:latin typeface="方正清刻本悦宋简体" panose="020B0604020202020204" charset="-122"/>
                <a:ea typeface="方正清刻本悦宋简体" panose="020B0604020202020204" charset="-122"/>
              </a:rPr>
              <a:t>红尘客栈</a:t>
            </a:r>
            <a:r>
              <a:rPr lang="en-US" altLang="zh-CN" sz="1400" dirty="0">
                <a:latin typeface="方正清刻本悦宋简体" panose="020B0604020202020204" charset="-122"/>
                <a:ea typeface="方正清刻本悦宋简体" panose="020B0604020202020204" charset="-122"/>
              </a:rPr>
              <a:t>》</a:t>
            </a:r>
            <a:endParaRPr lang="en-US" sz="1400" dirty="0">
              <a:latin typeface="方正清刻本悦宋简体" panose="020B0604020202020204" charset="-122"/>
              <a:ea typeface="方正清刻本悦宋简体" panose="020B0604020202020204" charset="-122"/>
            </a:endParaRPr>
          </a:p>
          <a:p>
            <a:pPr algn="ctr"/>
            <a:endParaRPr lang="en-US" dirty="0"/>
          </a:p>
        </p:txBody>
      </p:sp>
    </p:spTree>
  </p:cSld>
  <p:clrMapOvr>
    <a:masterClrMapping/>
  </p:clrMapOvr>
  <p:transition>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Scale>
                                      <p:cBhvr>
                                        <p:cTn id="7" dur="2000" decel="50000" fill="hold">
                                          <p:stCondLst>
                                            <p:cond delay="0"/>
                                          </p:stCondLst>
                                        </p:cTn>
                                        <p:tgtEl>
                                          <p:spTgt spid="11"/>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2000" decel="50000" fill="hold">
                                          <p:stCondLst>
                                            <p:cond delay="0"/>
                                          </p:stCondLst>
                                        </p:cTn>
                                        <p:tgtEl>
                                          <p:spTgt spid="11"/>
                                        </p:tgtEl>
                                        <p:attrNameLst>
                                          <p:attrName>ppt_x</p:attrName>
                                          <p:attrName>ppt_y</p:attrName>
                                        </p:attrNameLst>
                                      </p:cBhvr>
                                    </p:animMotion>
                                    <p:animEffect transition="in" filter="fade">
                                      <p:cBhvr>
                                        <p:cTn id="9" dur="2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descr="01.png"/>
          <p:cNvPicPr>
            <a:picLocks noChangeAspect="1"/>
          </p:cNvPicPr>
          <p:nvPr/>
        </p:nvPicPr>
        <p:blipFill>
          <a:blip r:embed="rId2" cstate="print"/>
          <a:stretch>
            <a:fillRect/>
          </a:stretch>
        </p:blipFill>
        <p:spPr>
          <a:xfrm>
            <a:off x="6858016" y="142858"/>
            <a:ext cx="1714512" cy="1533139"/>
          </a:xfrm>
          <a:prstGeom prst="rect">
            <a:avLst/>
          </a:prstGeom>
        </p:spPr>
      </p:pic>
      <p:sp>
        <p:nvSpPr>
          <p:cNvPr id="13" name="Diamond 12">
            <a:extLst>
              <a:ext uri="{FF2B5EF4-FFF2-40B4-BE49-F238E27FC236}">
                <a16:creationId xmlns:a16="http://schemas.microsoft.com/office/drawing/2014/main" id="{9D1A0D62-3817-4A23-A654-CFFB314F5F83}"/>
              </a:ext>
            </a:extLst>
          </p:cNvPr>
          <p:cNvSpPr/>
          <p:nvPr/>
        </p:nvSpPr>
        <p:spPr>
          <a:xfrm>
            <a:off x="179512" y="174760"/>
            <a:ext cx="3240360" cy="2304256"/>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方正清刻本悦宋简体" panose="020B0604020202020204" charset="-122"/>
                <a:ea typeface="方正清刻本悦宋简体" panose="020B0604020202020204" charset="-122"/>
              </a:rPr>
              <a:t>“如果说周杰伦是我的青春，那后弦就是年少时光里的白衬衫”</a:t>
            </a:r>
            <a:endParaRPr lang="en-US" altLang="zh-CN" sz="1400" dirty="0">
              <a:latin typeface="方正清刻本悦宋简体" panose="020B0604020202020204" charset="-122"/>
              <a:ea typeface="方正清刻本悦宋简体" panose="020B0604020202020204" charset="-122"/>
            </a:endParaRPr>
          </a:p>
          <a:p>
            <a:pPr algn="ctr"/>
            <a:endParaRPr lang="en-US" sz="1400" dirty="0">
              <a:latin typeface="方正清刻本悦宋简体" panose="020B0604020202020204" charset="-122"/>
              <a:ea typeface="方正清刻本悦宋简体" panose="020B0604020202020204" charset="-122"/>
            </a:endParaRPr>
          </a:p>
        </p:txBody>
      </p:sp>
      <p:sp>
        <p:nvSpPr>
          <p:cNvPr id="14" name="TextBox 13">
            <a:extLst>
              <a:ext uri="{FF2B5EF4-FFF2-40B4-BE49-F238E27FC236}">
                <a16:creationId xmlns:a16="http://schemas.microsoft.com/office/drawing/2014/main" id="{644C90E3-CB03-4790-A371-957670FF2E87}"/>
              </a:ext>
            </a:extLst>
          </p:cNvPr>
          <p:cNvSpPr txBox="1"/>
          <p:nvPr/>
        </p:nvSpPr>
        <p:spPr>
          <a:xfrm>
            <a:off x="5292080" y="2211710"/>
            <a:ext cx="3456384" cy="1200329"/>
          </a:xfrm>
          <a:prstGeom prst="rect">
            <a:avLst/>
          </a:prstGeom>
          <a:noFill/>
        </p:spPr>
        <p:txBody>
          <a:bodyPr wrap="square" rtlCol="0">
            <a:spAutoFit/>
          </a:bodyPr>
          <a:lstStyle/>
          <a:p>
            <a:r>
              <a:rPr lang="zh-CN" altLang="en-US" dirty="0">
                <a:latin typeface="方正清刻本悦宋简体" panose="020B0604020202020204" charset="-122"/>
                <a:ea typeface="方正清刻本悦宋简体" panose="020B0604020202020204" charset="-122"/>
              </a:rPr>
              <a:t>“泼墨，造一匹快马，追回十年前姑娘。”</a:t>
            </a:r>
            <a:endParaRPr lang="en-US" altLang="zh-CN" dirty="0">
              <a:latin typeface="方正清刻本悦宋简体" panose="020B0604020202020204" charset="-122"/>
              <a:ea typeface="方正清刻本悦宋简体" panose="020B0604020202020204" charset="-122"/>
            </a:endParaRPr>
          </a:p>
          <a:p>
            <a:r>
              <a:rPr lang="zh-CN" altLang="en-US" dirty="0">
                <a:latin typeface="方正清刻本悦宋简体" panose="020B0604020202020204" charset="-122"/>
                <a:ea typeface="方正清刻本悦宋简体" panose="020B0604020202020204" charset="-122"/>
              </a:rPr>
              <a:t>“我再从西厢过，十二年后的才高八斗，百花还在人去已楼空”</a:t>
            </a:r>
            <a:endParaRPr lang="en-US" dirty="0">
              <a:latin typeface="方正清刻本悦宋简体" panose="020B0604020202020204" charset="-122"/>
              <a:ea typeface="方正清刻本悦宋简体" panose="020B0604020202020204" charset="-122"/>
            </a:endParaRPr>
          </a:p>
        </p:txBody>
      </p:sp>
    </p:spTree>
    <p:extLst>
      <p:ext uri="{BB962C8B-B14F-4D97-AF65-F5344CB8AC3E}">
        <p14:creationId xmlns:p14="http://schemas.microsoft.com/office/powerpoint/2010/main" val="822657053"/>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Scale>
                                      <p:cBhvr>
                                        <p:cTn id="7" dur="2000" decel="50000" fill="hold">
                                          <p:stCondLst>
                                            <p:cond delay="0"/>
                                          </p:stCondLst>
                                        </p:cTn>
                                        <p:tgtEl>
                                          <p:spTgt spid="11"/>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2000" decel="50000" fill="hold">
                                          <p:stCondLst>
                                            <p:cond delay="0"/>
                                          </p:stCondLst>
                                        </p:cTn>
                                        <p:tgtEl>
                                          <p:spTgt spid="11"/>
                                        </p:tgtEl>
                                        <p:attrNameLst>
                                          <p:attrName>ppt_x</p:attrName>
                                          <p:attrName>ppt_y</p:attrName>
                                        </p:attrNameLst>
                                      </p:cBhvr>
                                    </p:animMotion>
                                    <p:animEffect transition="in" filter="fade">
                                      <p:cBhvr>
                                        <p:cTn id="9" dur="2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descr="01.png"/>
          <p:cNvPicPr>
            <a:picLocks noChangeAspect="1"/>
          </p:cNvPicPr>
          <p:nvPr/>
        </p:nvPicPr>
        <p:blipFill>
          <a:blip r:embed="rId2" cstate="print"/>
          <a:stretch>
            <a:fillRect/>
          </a:stretch>
        </p:blipFill>
        <p:spPr>
          <a:xfrm>
            <a:off x="6858016" y="142858"/>
            <a:ext cx="1714512" cy="1533139"/>
          </a:xfrm>
          <a:prstGeom prst="rect">
            <a:avLst/>
          </a:prstGeom>
        </p:spPr>
      </p:pic>
      <p:sp>
        <p:nvSpPr>
          <p:cNvPr id="14" name="TextBox 13">
            <a:extLst>
              <a:ext uri="{FF2B5EF4-FFF2-40B4-BE49-F238E27FC236}">
                <a16:creationId xmlns:a16="http://schemas.microsoft.com/office/drawing/2014/main" id="{644C90E3-CB03-4790-A371-957670FF2E87}"/>
              </a:ext>
            </a:extLst>
          </p:cNvPr>
          <p:cNvSpPr txBox="1"/>
          <p:nvPr/>
        </p:nvSpPr>
        <p:spPr>
          <a:xfrm>
            <a:off x="323528" y="555526"/>
            <a:ext cx="6336704" cy="1477328"/>
          </a:xfrm>
          <a:prstGeom prst="rect">
            <a:avLst/>
          </a:prstGeom>
          <a:noFill/>
        </p:spPr>
        <p:txBody>
          <a:bodyPr wrap="square" rtlCol="0">
            <a:spAutoFit/>
          </a:bodyPr>
          <a:lstStyle/>
          <a:p>
            <a:r>
              <a:rPr lang="zh-CN" altLang="en-US" dirty="0">
                <a:latin typeface="方正清刻本悦宋简体" panose="020B0604020202020204" charset="-122"/>
                <a:ea typeface="方正清刻本悦宋简体" panose="020B0604020202020204" charset="-122"/>
              </a:rPr>
              <a:t>“初夏的雨点，落的太敷衍，习惯了不辞而别，激情已退却，她也不再呜咽，体谅了爱情的肤浅，原谅了这时代的肤浅”</a:t>
            </a:r>
            <a:r>
              <a:rPr lang="en-US" altLang="zh-CN" dirty="0">
                <a:latin typeface="方正清刻本悦宋简体" panose="020B0604020202020204" charset="-122"/>
                <a:ea typeface="方正清刻本悦宋简体" panose="020B0604020202020204" charset="-122"/>
              </a:rPr>
              <a:t>--《</a:t>
            </a:r>
            <a:r>
              <a:rPr lang="zh-CN" altLang="en-US" dirty="0">
                <a:latin typeface="方正清刻本悦宋简体" panose="020B0604020202020204" charset="-122"/>
                <a:ea typeface="方正清刻本悦宋简体" panose="020B0604020202020204" charset="-122"/>
              </a:rPr>
              <a:t>毁人不倦</a:t>
            </a:r>
            <a:r>
              <a:rPr lang="en-US" altLang="zh-CN" dirty="0">
                <a:latin typeface="方正清刻本悦宋简体" panose="020B0604020202020204" charset="-122"/>
                <a:ea typeface="方正清刻本悦宋简体" panose="020B0604020202020204" charset="-122"/>
              </a:rPr>
              <a:t>》</a:t>
            </a:r>
          </a:p>
          <a:p>
            <a:r>
              <a:rPr lang="zh-CN" altLang="en-US" dirty="0">
                <a:latin typeface="方正清刻本悦宋简体" panose="020B0604020202020204" charset="-122"/>
                <a:ea typeface="方正清刻本悦宋简体" panose="020B0604020202020204" charset="-122"/>
              </a:rPr>
              <a:t>“远方有琴愀然空灵声声催天雨，涓涓心事说给自己听，月影憧憧烟火几重烛花红，红尘旧梦梦断都成空”</a:t>
            </a:r>
            <a:r>
              <a:rPr lang="en-US" altLang="zh-CN" dirty="0">
                <a:latin typeface="方正清刻本悦宋简体" panose="020B0604020202020204" charset="-122"/>
                <a:ea typeface="方正清刻本悦宋简体" panose="020B0604020202020204" charset="-122"/>
              </a:rPr>
              <a:t>--《</a:t>
            </a:r>
            <a:r>
              <a:rPr lang="zh-CN" altLang="en-US" dirty="0">
                <a:latin typeface="方正清刻本悦宋简体" panose="020B0604020202020204" charset="-122"/>
                <a:ea typeface="方正清刻本悦宋简体" panose="020B0604020202020204" charset="-122"/>
              </a:rPr>
              <a:t>清明雨上</a:t>
            </a:r>
            <a:r>
              <a:rPr lang="en-US" altLang="zh-CN" dirty="0">
                <a:latin typeface="方正清刻本悦宋简体" panose="020B0604020202020204" charset="-122"/>
                <a:ea typeface="方正清刻本悦宋简体" panose="020B0604020202020204" charset="-122"/>
              </a:rPr>
              <a:t>》</a:t>
            </a:r>
            <a:endParaRPr lang="en-US" dirty="0">
              <a:latin typeface="方正清刻本悦宋简体" panose="020B0604020202020204" charset="-122"/>
              <a:ea typeface="方正清刻本悦宋简体" panose="020B0604020202020204" charset="-122"/>
            </a:endParaRPr>
          </a:p>
        </p:txBody>
      </p:sp>
    </p:spTree>
    <p:extLst>
      <p:ext uri="{BB962C8B-B14F-4D97-AF65-F5344CB8AC3E}">
        <p14:creationId xmlns:p14="http://schemas.microsoft.com/office/powerpoint/2010/main" val="264811258"/>
      </p:ext>
    </p:extLst>
  </p:cSld>
  <p:clrMapOvr>
    <a:masterClrMapping/>
  </p:clrMapOvr>
  <p:transition>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Scale>
                                      <p:cBhvr>
                                        <p:cTn id="7" dur="2000" decel="50000" fill="hold">
                                          <p:stCondLst>
                                            <p:cond delay="0"/>
                                          </p:stCondLst>
                                        </p:cTn>
                                        <p:tgtEl>
                                          <p:spTgt spid="11"/>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2000" decel="50000" fill="hold">
                                          <p:stCondLst>
                                            <p:cond delay="0"/>
                                          </p:stCondLst>
                                        </p:cTn>
                                        <p:tgtEl>
                                          <p:spTgt spid="11"/>
                                        </p:tgtEl>
                                        <p:attrNameLst>
                                          <p:attrName>ppt_x</p:attrName>
                                          <p:attrName>ppt_y</p:attrName>
                                        </p:attrNameLst>
                                      </p:cBhvr>
                                    </p:animMotion>
                                    <p:animEffect transition="in" filter="fade">
                                      <p:cBhvr>
                                        <p:cTn id="9" dur="2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EB3BEF5-611C-439A-A9A2-91733159A04C}"/>
              </a:ext>
            </a:extLst>
          </p:cNvPr>
          <p:cNvSpPr txBox="1"/>
          <p:nvPr/>
        </p:nvSpPr>
        <p:spPr>
          <a:xfrm>
            <a:off x="899592" y="555526"/>
            <a:ext cx="6840760" cy="1200329"/>
          </a:xfrm>
          <a:prstGeom prst="rect">
            <a:avLst/>
          </a:prstGeom>
          <a:noFill/>
        </p:spPr>
        <p:txBody>
          <a:bodyPr wrap="square" rtlCol="0">
            <a:spAutoFit/>
          </a:bodyPr>
          <a:lstStyle/>
          <a:p>
            <a:r>
              <a:rPr lang="zh-CN" altLang="en-US" dirty="0">
                <a:latin typeface="方正清刻本悦宋简体" panose="020B0604020202020204" charset="-122"/>
                <a:ea typeface="方正清刻本悦宋简体" panose="020B0604020202020204" charset="-122"/>
              </a:rPr>
              <a:t>王力宏</a:t>
            </a:r>
            <a:r>
              <a:rPr lang="en-US" altLang="zh-CN" dirty="0" err="1">
                <a:latin typeface="方正清刻本悦宋简体" panose="020B0604020202020204" charset="-122"/>
                <a:ea typeface="方正清刻本悦宋简体" panose="020B0604020202020204" charset="-122"/>
              </a:rPr>
              <a:t>Chinken</a:t>
            </a:r>
            <a:r>
              <a:rPr lang="en-US" altLang="zh-CN" dirty="0">
                <a:latin typeface="方正清刻本悦宋简体" panose="020B0604020202020204" charset="-122"/>
                <a:ea typeface="方正清刻本悦宋简体" panose="020B0604020202020204" charset="-122"/>
              </a:rPr>
              <a:t>-out</a:t>
            </a:r>
            <a:r>
              <a:rPr lang="zh-CN" altLang="en-US" dirty="0">
                <a:latin typeface="方正清刻本悦宋简体" panose="020B0604020202020204" charset="-122"/>
                <a:ea typeface="方正清刻本悦宋简体" panose="020B0604020202020204" charset="-122"/>
              </a:rPr>
              <a:t>风格三部曲：</a:t>
            </a:r>
            <a:r>
              <a:rPr lang="en-US" altLang="zh-CN" dirty="0">
                <a:latin typeface="方正清刻本悦宋简体" panose="020B0604020202020204" charset="-122"/>
                <a:ea typeface="方正清刻本悦宋简体" panose="020B0604020202020204" charset="-122"/>
              </a:rPr>
              <a:t>《</a:t>
            </a:r>
            <a:r>
              <a:rPr lang="zh-CN" altLang="en-US" dirty="0">
                <a:latin typeface="方正清刻本悦宋简体" panose="020B0604020202020204" charset="-122"/>
                <a:ea typeface="方正清刻本悦宋简体" panose="020B0604020202020204" charset="-122"/>
              </a:rPr>
              <a:t>心中的日月</a:t>
            </a:r>
            <a:r>
              <a:rPr lang="en-US" altLang="zh-CN" dirty="0">
                <a:latin typeface="方正清刻本悦宋简体" panose="020B0604020202020204" charset="-122"/>
                <a:ea typeface="方正清刻本悦宋简体" panose="020B0604020202020204" charset="-122"/>
              </a:rPr>
              <a:t>》</a:t>
            </a:r>
            <a:r>
              <a:rPr lang="zh-CN" altLang="en-US" dirty="0">
                <a:latin typeface="方正清刻本悦宋简体" panose="020B0604020202020204" charset="-122"/>
                <a:ea typeface="方正清刻本悦宋简体" panose="020B0604020202020204" charset="-122"/>
              </a:rPr>
              <a:t>、</a:t>
            </a:r>
            <a:r>
              <a:rPr lang="en-US" altLang="zh-CN" dirty="0">
                <a:latin typeface="方正清刻本悦宋简体" panose="020B0604020202020204" charset="-122"/>
                <a:ea typeface="方正清刻本悦宋简体" panose="020B0604020202020204" charset="-122"/>
              </a:rPr>
              <a:t>《</a:t>
            </a:r>
            <a:r>
              <a:rPr lang="zh-CN" altLang="en-US" dirty="0">
                <a:latin typeface="方正清刻本悦宋简体" panose="020B0604020202020204" charset="-122"/>
                <a:ea typeface="方正清刻本悦宋简体" panose="020B0604020202020204" charset="-122"/>
              </a:rPr>
              <a:t>盖世英雄</a:t>
            </a:r>
            <a:r>
              <a:rPr lang="en-US" altLang="zh-CN" dirty="0">
                <a:latin typeface="方正清刻本悦宋简体" panose="020B0604020202020204" charset="-122"/>
                <a:ea typeface="方正清刻本悦宋简体" panose="020B0604020202020204" charset="-122"/>
              </a:rPr>
              <a:t>》</a:t>
            </a:r>
            <a:r>
              <a:rPr lang="zh-CN" altLang="en-US" dirty="0">
                <a:latin typeface="方正清刻本悦宋简体" panose="020B0604020202020204" charset="-122"/>
                <a:ea typeface="方正清刻本悦宋简体" panose="020B0604020202020204" charset="-122"/>
              </a:rPr>
              <a:t>、</a:t>
            </a:r>
            <a:r>
              <a:rPr lang="en-US" altLang="zh-CN" dirty="0">
                <a:latin typeface="方正清刻本悦宋简体" panose="020B0604020202020204" charset="-122"/>
                <a:ea typeface="方正清刻本悦宋简体" panose="020B0604020202020204" charset="-122"/>
              </a:rPr>
              <a:t>《</a:t>
            </a:r>
            <a:r>
              <a:rPr lang="zh-CN" altLang="en-US" dirty="0">
                <a:latin typeface="方正清刻本悦宋简体" panose="020B0604020202020204" charset="-122"/>
                <a:ea typeface="方正清刻本悦宋简体" panose="020B0604020202020204" charset="-122"/>
              </a:rPr>
              <a:t>十八般武艺</a:t>
            </a:r>
            <a:r>
              <a:rPr lang="en-US" altLang="zh-CN" dirty="0">
                <a:latin typeface="方正清刻本悦宋简体" panose="020B0604020202020204" charset="-122"/>
                <a:ea typeface="方正清刻本悦宋简体" panose="020B0604020202020204" charset="-122"/>
              </a:rPr>
              <a:t>》</a:t>
            </a:r>
          </a:p>
          <a:p>
            <a:r>
              <a:rPr lang="zh-CN" altLang="en-US" dirty="0">
                <a:latin typeface="方正清刻本悦宋简体" panose="020B0604020202020204" charset="-122"/>
                <a:ea typeface="方正清刻本悦宋简体" panose="020B0604020202020204" charset="-122"/>
              </a:rPr>
              <a:t>凤凰传奇 </a:t>
            </a:r>
            <a:r>
              <a:rPr lang="en-US" altLang="zh-CN" dirty="0">
                <a:latin typeface="方正清刻本悦宋简体" panose="020B0604020202020204" charset="-122"/>
                <a:ea typeface="方正清刻本悦宋简体" panose="020B0604020202020204" charset="-122"/>
              </a:rPr>
              <a:t>《</a:t>
            </a:r>
            <a:r>
              <a:rPr lang="zh-CN" altLang="en-US" dirty="0">
                <a:latin typeface="方正清刻本悦宋简体" panose="020B0604020202020204" charset="-122"/>
                <a:ea typeface="方正清刻本悦宋简体" panose="020B0604020202020204" charset="-122"/>
              </a:rPr>
              <a:t>荷塘月色</a:t>
            </a:r>
            <a:r>
              <a:rPr lang="en-US" altLang="zh-CN" dirty="0">
                <a:latin typeface="方正清刻本悦宋简体" panose="020B0604020202020204" charset="-122"/>
                <a:ea typeface="方正清刻本悦宋简体" panose="020B0604020202020204" charset="-122"/>
              </a:rPr>
              <a:t>》</a:t>
            </a:r>
          </a:p>
          <a:p>
            <a:r>
              <a:rPr lang="zh-CN" altLang="en-US" dirty="0">
                <a:latin typeface="方正清刻本悦宋简体" panose="020B0604020202020204" charset="-122"/>
                <a:ea typeface="方正清刻本悦宋简体" panose="020B0604020202020204" charset="-122"/>
              </a:rPr>
              <a:t>戴荃式风格 </a:t>
            </a:r>
            <a:r>
              <a:rPr lang="en-US" altLang="zh-CN" dirty="0">
                <a:latin typeface="方正清刻本悦宋简体" panose="020B0604020202020204" charset="-122"/>
                <a:ea typeface="方正清刻本悦宋简体" panose="020B0604020202020204" charset="-122"/>
              </a:rPr>
              <a:t>《</a:t>
            </a:r>
            <a:r>
              <a:rPr lang="zh-CN" altLang="en-US" dirty="0">
                <a:latin typeface="方正清刻本悦宋简体" panose="020B0604020202020204" charset="-122"/>
                <a:ea typeface="方正清刻本悦宋简体" panose="020B0604020202020204" charset="-122"/>
              </a:rPr>
              <a:t>悟空</a:t>
            </a:r>
            <a:r>
              <a:rPr lang="en-US" altLang="zh-CN" dirty="0">
                <a:latin typeface="方正清刻本悦宋简体" panose="020B0604020202020204" charset="-122"/>
                <a:ea typeface="方正清刻本悦宋简体" panose="020B0604020202020204" charset="-122"/>
              </a:rPr>
              <a:t>》</a:t>
            </a:r>
            <a:r>
              <a:rPr lang="zh-CN" altLang="en-US" dirty="0">
                <a:latin typeface="方正清刻本悦宋简体" panose="020B0604020202020204" charset="-122"/>
                <a:ea typeface="方正清刻本悦宋简体" panose="020B0604020202020204" charset="-122"/>
              </a:rPr>
              <a:t>、</a:t>
            </a:r>
            <a:r>
              <a:rPr lang="en-US" altLang="zh-CN" dirty="0">
                <a:latin typeface="方正清刻本悦宋简体" panose="020B0604020202020204" charset="-122"/>
                <a:ea typeface="方正清刻本悦宋简体" panose="020B0604020202020204" charset="-122"/>
              </a:rPr>
              <a:t>《</a:t>
            </a:r>
            <a:r>
              <a:rPr lang="zh-CN" altLang="en-US" dirty="0">
                <a:latin typeface="方正清刻本悦宋简体" panose="020B0604020202020204" charset="-122"/>
                <a:ea typeface="方正清刻本悦宋简体" panose="020B0604020202020204" charset="-122"/>
              </a:rPr>
              <a:t>渡人</a:t>
            </a:r>
            <a:r>
              <a:rPr lang="en-US" altLang="zh-CN" dirty="0">
                <a:latin typeface="方正清刻本悦宋简体" panose="020B0604020202020204" charset="-122"/>
                <a:ea typeface="方正清刻本悦宋简体" panose="020B0604020202020204" charset="-122"/>
              </a:rPr>
              <a:t>》</a:t>
            </a:r>
            <a:endParaRPr lang="en-US" dirty="0">
              <a:latin typeface="方正清刻本悦宋简体" panose="020B0604020202020204" charset="-122"/>
              <a:ea typeface="方正清刻本悦宋简体" panose="020B0604020202020204" charset="-122"/>
            </a:endParaRPr>
          </a:p>
        </p:txBody>
      </p:sp>
    </p:spTree>
  </p:cSld>
  <p:clrMapOvr>
    <a:masterClrMapping/>
  </p:clrMapOvr>
  <p:transition>
    <p:randomBar dir="vert"/>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图片 21" descr="02.jpg"/>
          <p:cNvPicPr>
            <a:picLocks noChangeAspect="1"/>
          </p:cNvPicPr>
          <p:nvPr/>
        </p:nvPicPr>
        <p:blipFill>
          <a:blip r:embed="rId2">
            <a:duotone>
              <a:schemeClr val="bg2">
                <a:shade val="45000"/>
                <a:satMod val="135000"/>
              </a:schemeClr>
              <a:prstClr val="white"/>
            </a:duotone>
          </a:blip>
          <a:srcRect l="776"/>
          <a:stretch>
            <a:fillRect/>
          </a:stretch>
        </p:blipFill>
        <p:spPr>
          <a:xfrm>
            <a:off x="0" y="0"/>
            <a:ext cx="9142431" cy="5143500"/>
          </a:xfrm>
          <a:prstGeom prst="rect">
            <a:avLst/>
          </a:prstGeom>
        </p:spPr>
      </p:pic>
      <p:grpSp>
        <p:nvGrpSpPr>
          <p:cNvPr id="2" name="组合 3"/>
          <p:cNvGrpSpPr/>
          <p:nvPr/>
        </p:nvGrpSpPr>
        <p:grpSpPr>
          <a:xfrm>
            <a:off x="3643306" y="857238"/>
            <a:ext cx="2000264" cy="3857652"/>
            <a:chOff x="4459992" y="1057110"/>
            <a:chExt cx="3245127" cy="5283782"/>
          </a:xfrm>
          <a:effectLst>
            <a:outerShdw blurRad="50800" dist="38100" dir="5400000" algn="t" rotWithShape="0">
              <a:prstClr val="black">
                <a:alpha val="40000"/>
              </a:prstClr>
            </a:outerShdw>
          </a:effectLst>
        </p:grpSpPr>
        <p:grpSp>
          <p:nvGrpSpPr>
            <p:cNvPr id="3" name="组合 7"/>
            <p:cNvGrpSpPr/>
            <p:nvPr/>
          </p:nvGrpSpPr>
          <p:grpSpPr>
            <a:xfrm>
              <a:off x="4459992" y="4946517"/>
              <a:ext cx="3245125" cy="1394375"/>
              <a:chOff x="4745987" y="4184564"/>
              <a:chExt cx="2730655" cy="1394375"/>
            </a:xfrm>
          </p:grpSpPr>
          <p:sp>
            <p:nvSpPr>
              <p:cNvPr id="7" name="任意多边形 6"/>
              <p:cNvSpPr/>
              <p:nvPr/>
            </p:nvSpPr>
            <p:spPr>
              <a:xfrm flipH="1">
                <a:off x="4768611" y="4224026"/>
                <a:ext cx="2708031" cy="1354913"/>
              </a:xfrm>
              <a:custGeom>
                <a:avLst/>
                <a:gdLst>
                  <a:gd name="connsiteX0" fmla="*/ 1239106 w 2478212"/>
                  <a:gd name="connsiteY0" fmla="*/ 0 h 1354913"/>
                  <a:gd name="connsiteX1" fmla="*/ 0 w 2478212"/>
                  <a:gd name="connsiteY1" fmla="*/ 13975 h 1354913"/>
                  <a:gd name="connsiteX2" fmla="*/ 0 w 2478212"/>
                  <a:gd name="connsiteY2" fmla="*/ 732733 h 1354913"/>
                  <a:gd name="connsiteX3" fmla="*/ 34389 w 2478212"/>
                  <a:gd name="connsiteY3" fmla="*/ 769068 h 1354913"/>
                  <a:gd name="connsiteX4" fmla="*/ 159747 w 2478212"/>
                  <a:gd name="connsiteY4" fmla="*/ 883245 h 1354913"/>
                  <a:gd name="connsiteX5" fmla="*/ 367977 w 2478212"/>
                  <a:gd name="connsiteY5" fmla="*/ 910406 h 1354913"/>
                  <a:gd name="connsiteX6" fmla="*/ 567153 w 2478212"/>
                  <a:gd name="connsiteY6" fmla="*/ 1154849 h 1354913"/>
                  <a:gd name="connsiteX7" fmla="*/ 911185 w 2478212"/>
                  <a:gd name="connsiteY7" fmla="*/ 1182010 h 1354913"/>
                  <a:gd name="connsiteX8" fmla="*/ 1216738 w 2478212"/>
                  <a:gd name="connsiteY8" fmla="*/ 1329693 h 1354913"/>
                  <a:gd name="connsiteX9" fmla="*/ 1239106 w 2478212"/>
                  <a:gd name="connsiteY9" fmla="*/ 1354913 h 1354913"/>
                  <a:gd name="connsiteX10" fmla="*/ 1261474 w 2478212"/>
                  <a:gd name="connsiteY10" fmla="*/ 1329693 h 1354913"/>
                  <a:gd name="connsiteX11" fmla="*/ 1567027 w 2478212"/>
                  <a:gd name="connsiteY11" fmla="*/ 1182010 h 1354913"/>
                  <a:gd name="connsiteX12" fmla="*/ 1911059 w 2478212"/>
                  <a:gd name="connsiteY12" fmla="*/ 1154849 h 1354913"/>
                  <a:gd name="connsiteX13" fmla="*/ 2110235 w 2478212"/>
                  <a:gd name="connsiteY13" fmla="*/ 910406 h 1354913"/>
                  <a:gd name="connsiteX14" fmla="*/ 2318465 w 2478212"/>
                  <a:gd name="connsiteY14" fmla="*/ 883245 h 1354913"/>
                  <a:gd name="connsiteX15" fmla="*/ 2443823 w 2478212"/>
                  <a:gd name="connsiteY15" fmla="*/ 769068 h 1354913"/>
                  <a:gd name="connsiteX16" fmla="*/ 2478212 w 2478212"/>
                  <a:gd name="connsiteY16" fmla="*/ 732733 h 1354913"/>
                  <a:gd name="connsiteX17" fmla="*/ 2478212 w 2478212"/>
                  <a:gd name="connsiteY17" fmla="*/ 13975 h 135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478212" h="1354913">
                    <a:moveTo>
                      <a:pt x="1239106" y="0"/>
                    </a:moveTo>
                    <a:lnTo>
                      <a:pt x="0" y="13975"/>
                    </a:lnTo>
                    <a:lnTo>
                      <a:pt x="0" y="732733"/>
                    </a:lnTo>
                    <a:lnTo>
                      <a:pt x="34389" y="769068"/>
                    </a:lnTo>
                    <a:cubicBezTo>
                      <a:pt x="69903" y="809636"/>
                      <a:pt x="102280" y="851459"/>
                      <a:pt x="159747" y="883245"/>
                    </a:cubicBezTo>
                    <a:cubicBezTo>
                      <a:pt x="224696" y="919062"/>
                      <a:pt x="298567" y="901352"/>
                      <a:pt x="367977" y="910406"/>
                    </a:cubicBezTo>
                    <a:cubicBezTo>
                      <a:pt x="434369" y="991887"/>
                      <a:pt x="433854" y="1077828"/>
                      <a:pt x="567153" y="1154849"/>
                    </a:cubicBezTo>
                    <a:cubicBezTo>
                      <a:pt x="686290" y="1199587"/>
                      <a:pt x="796508" y="1172956"/>
                      <a:pt x="911185" y="1182010"/>
                    </a:cubicBezTo>
                    <a:cubicBezTo>
                      <a:pt x="1015361" y="1194058"/>
                      <a:pt x="1144140" y="1258243"/>
                      <a:pt x="1216738" y="1329693"/>
                    </a:cubicBezTo>
                    <a:lnTo>
                      <a:pt x="1239106" y="1354913"/>
                    </a:lnTo>
                    <a:lnTo>
                      <a:pt x="1261474" y="1329693"/>
                    </a:lnTo>
                    <a:cubicBezTo>
                      <a:pt x="1334072" y="1258243"/>
                      <a:pt x="1462851" y="1194058"/>
                      <a:pt x="1567027" y="1182010"/>
                    </a:cubicBezTo>
                    <a:cubicBezTo>
                      <a:pt x="1681704" y="1172956"/>
                      <a:pt x="1791922" y="1199587"/>
                      <a:pt x="1911059" y="1154849"/>
                    </a:cubicBezTo>
                    <a:cubicBezTo>
                      <a:pt x="2044358" y="1077828"/>
                      <a:pt x="2043843" y="991887"/>
                      <a:pt x="2110235" y="910406"/>
                    </a:cubicBezTo>
                    <a:cubicBezTo>
                      <a:pt x="2179645" y="901352"/>
                      <a:pt x="2253516" y="919062"/>
                      <a:pt x="2318465" y="883245"/>
                    </a:cubicBezTo>
                    <a:cubicBezTo>
                      <a:pt x="2375932" y="851459"/>
                      <a:pt x="2408309" y="809636"/>
                      <a:pt x="2443823" y="769068"/>
                    </a:cubicBezTo>
                    <a:lnTo>
                      <a:pt x="2478212" y="732733"/>
                    </a:lnTo>
                    <a:lnTo>
                      <a:pt x="2478212" y="13975"/>
                    </a:lnTo>
                    <a:close/>
                  </a:path>
                </a:pathLst>
              </a:cu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p:cNvPicPr>
                <a:picLocks noChangeAspect="1"/>
              </p:cNvPicPr>
              <p:nvPr/>
            </p:nvPicPr>
            <p:blipFill>
              <a:blip r:embed="rId3"/>
              <a:srcRect l="40139" t="23540" r="40548" b="31832"/>
              <a:stretch>
                <a:fillRect/>
              </a:stretch>
            </p:blipFill>
            <p:spPr>
              <a:xfrm>
                <a:off x="4745987" y="4184564"/>
                <a:ext cx="2708032" cy="1354915"/>
              </a:xfrm>
              <a:custGeom>
                <a:avLst/>
                <a:gdLst>
                  <a:gd name="connsiteX0" fmla="*/ 1354016 w 2708031"/>
                  <a:gd name="connsiteY0" fmla="*/ 0 h 1354913"/>
                  <a:gd name="connsiteX1" fmla="*/ 2708031 w 2708031"/>
                  <a:gd name="connsiteY1" fmla="*/ 13975 h 1354913"/>
                  <a:gd name="connsiteX2" fmla="*/ 2708031 w 2708031"/>
                  <a:gd name="connsiteY2" fmla="*/ 732733 h 1354913"/>
                  <a:gd name="connsiteX3" fmla="*/ 2670453 w 2708031"/>
                  <a:gd name="connsiteY3" fmla="*/ 769068 h 1354913"/>
                  <a:gd name="connsiteX4" fmla="*/ 2533470 w 2708031"/>
                  <a:gd name="connsiteY4" fmla="*/ 883245 h 1354913"/>
                  <a:gd name="connsiteX5" fmla="*/ 2305930 w 2708031"/>
                  <a:gd name="connsiteY5" fmla="*/ 910406 h 1354913"/>
                  <a:gd name="connsiteX6" fmla="*/ 2088283 w 2708031"/>
                  <a:gd name="connsiteY6" fmla="*/ 1154849 h 1354913"/>
                  <a:gd name="connsiteX7" fmla="*/ 1712347 w 2708031"/>
                  <a:gd name="connsiteY7" fmla="*/ 1182010 h 1354913"/>
                  <a:gd name="connsiteX8" fmla="*/ 1378458 w 2708031"/>
                  <a:gd name="connsiteY8" fmla="*/ 1329693 h 1354913"/>
                  <a:gd name="connsiteX9" fmla="*/ 1354016 w 2708031"/>
                  <a:gd name="connsiteY9" fmla="*/ 1354913 h 1354913"/>
                  <a:gd name="connsiteX10" fmla="*/ 1329573 w 2708031"/>
                  <a:gd name="connsiteY10" fmla="*/ 1329693 h 1354913"/>
                  <a:gd name="connsiteX11" fmla="*/ 995685 w 2708031"/>
                  <a:gd name="connsiteY11" fmla="*/ 1182010 h 1354913"/>
                  <a:gd name="connsiteX12" fmla="*/ 619749 w 2708031"/>
                  <a:gd name="connsiteY12" fmla="*/ 1154849 h 1354913"/>
                  <a:gd name="connsiteX13" fmla="*/ 402102 w 2708031"/>
                  <a:gd name="connsiteY13" fmla="*/ 910406 h 1354913"/>
                  <a:gd name="connsiteX14" fmla="*/ 174561 w 2708031"/>
                  <a:gd name="connsiteY14" fmla="*/ 883245 h 1354913"/>
                  <a:gd name="connsiteX15" fmla="*/ 37578 w 2708031"/>
                  <a:gd name="connsiteY15" fmla="*/ 769068 h 1354913"/>
                  <a:gd name="connsiteX16" fmla="*/ 0 w 2708031"/>
                  <a:gd name="connsiteY16" fmla="*/ 732733 h 1354913"/>
                  <a:gd name="connsiteX17" fmla="*/ 0 w 2708031"/>
                  <a:gd name="connsiteY17" fmla="*/ 13975 h 1354913"/>
                  <a:gd name="connsiteX18" fmla="*/ 1354016 w 2708031"/>
                  <a:gd name="connsiteY18" fmla="*/ 0 h 135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708031" h="1354913">
                    <a:moveTo>
                      <a:pt x="1354016" y="0"/>
                    </a:moveTo>
                    <a:lnTo>
                      <a:pt x="2708031" y="13975"/>
                    </a:lnTo>
                    <a:lnTo>
                      <a:pt x="2708031" y="732733"/>
                    </a:lnTo>
                    <a:lnTo>
                      <a:pt x="2670453" y="769068"/>
                    </a:lnTo>
                    <a:cubicBezTo>
                      <a:pt x="2631646" y="809636"/>
                      <a:pt x="2596266" y="851459"/>
                      <a:pt x="2533470" y="883245"/>
                    </a:cubicBezTo>
                    <a:cubicBezTo>
                      <a:pt x="2462498" y="919062"/>
                      <a:pt x="2381776" y="901352"/>
                      <a:pt x="2305930" y="910406"/>
                    </a:cubicBezTo>
                    <a:cubicBezTo>
                      <a:pt x="2233381" y="991887"/>
                      <a:pt x="2233943" y="1077828"/>
                      <a:pt x="2088283" y="1154849"/>
                    </a:cubicBezTo>
                    <a:cubicBezTo>
                      <a:pt x="1958098" y="1199587"/>
                      <a:pt x="1837658" y="1172956"/>
                      <a:pt x="1712347" y="1182010"/>
                    </a:cubicBezTo>
                    <a:cubicBezTo>
                      <a:pt x="1598510" y="1194058"/>
                      <a:pt x="1457788" y="1258243"/>
                      <a:pt x="1378458" y="1329693"/>
                    </a:cubicBezTo>
                    <a:lnTo>
                      <a:pt x="1354016" y="1354913"/>
                    </a:lnTo>
                    <a:lnTo>
                      <a:pt x="1329573" y="1329693"/>
                    </a:lnTo>
                    <a:cubicBezTo>
                      <a:pt x="1250243" y="1258243"/>
                      <a:pt x="1109522" y="1194058"/>
                      <a:pt x="995685" y="1182010"/>
                    </a:cubicBezTo>
                    <a:cubicBezTo>
                      <a:pt x="870373" y="1172956"/>
                      <a:pt x="749934" y="1199587"/>
                      <a:pt x="619749" y="1154849"/>
                    </a:cubicBezTo>
                    <a:cubicBezTo>
                      <a:pt x="474088" y="1077828"/>
                      <a:pt x="474651" y="991887"/>
                      <a:pt x="402102" y="910406"/>
                    </a:cubicBezTo>
                    <a:cubicBezTo>
                      <a:pt x="326255" y="901352"/>
                      <a:pt x="245533" y="919062"/>
                      <a:pt x="174561" y="883245"/>
                    </a:cubicBezTo>
                    <a:cubicBezTo>
                      <a:pt x="111765" y="851459"/>
                      <a:pt x="76386" y="809636"/>
                      <a:pt x="37578" y="769068"/>
                    </a:cubicBezTo>
                    <a:lnTo>
                      <a:pt x="0" y="732733"/>
                    </a:lnTo>
                    <a:lnTo>
                      <a:pt x="0" y="13975"/>
                    </a:lnTo>
                    <a:lnTo>
                      <a:pt x="1354016" y="0"/>
                    </a:lnTo>
                    <a:close/>
                  </a:path>
                </a:pathLst>
              </a:custGeom>
            </p:spPr>
          </p:pic>
        </p:grpSp>
        <p:sp>
          <p:nvSpPr>
            <p:cNvPr id="6" name="矩形 5"/>
            <p:cNvSpPr/>
            <p:nvPr/>
          </p:nvSpPr>
          <p:spPr>
            <a:xfrm>
              <a:off x="4486880" y="1057110"/>
              <a:ext cx="3218239" cy="3972090"/>
            </a:xfrm>
            <a:prstGeom prst="rect">
              <a:avLst/>
            </a:prstGeom>
            <a:gradFill>
              <a:gsLst>
                <a:gs pos="0">
                  <a:schemeClr val="accent5">
                    <a:lumMod val="50000"/>
                  </a:schemeClr>
                </a:gs>
                <a:gs pos="100000">
                  <a:srgbClr val="2C3B5A"/>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9" name="图片 8"/>
          <p:cNvPicPr>
            <a:picLocks noChangeAspect="1"/>
          </p:cNvPicPr>
          <p:nvPr/>
        </p:nvPicPr>
        <p:blipFill rotWithShape="1">
          <a:blip r:embed="rId4"/>
          <a:srcRect t="65611"/>
          <a:stretch/>
        </p:blipFill>
        <p:spPr>
          <a:xfrm>
            <a:off x="1500166" y="857238"/>
            <a:ext cx="6286544" cy="622765"/>
          </a:xfrm>
          <a:prstGeom prst="rect">
            <a:avLst/>
          </a:prstGeom>
        </p:spPr>
      </p:pic>
      <p:grpSp>
        <p:nvGrpSpPr>
          <p:cNvPr id="4" name="组合 9"/>
          <p:cNvGrpSpPr/>
          <p:nvPr/>
        </p:nvGrpSpPr>
        <p:grpSpPr>
          <a:xfrm>
            <a:off x="4143372" y="1358411"/>
            <a:ext cx="973439" cy="973439"/>
            <a:chOff x="5387384" y="2257930"/>
            <a:chExt cx="1440000" cy="1440000"/>
          </a:xfrm>
        </p:grpSpPr>
        <p:sp>
          <p:nvSpPr>
            <p:cNvPr id="12" name="椭圆 11"/>
            <p:cNvSpPr>
              <a:spLocks noChangeAspect="1"/>
            </p:cNvSpPr>
            <p:nvPr/>
          </p:nvSpPr>
          <p:spPr>
            <a:xfrm>
              <a:off x="5387384" y="2257930"/>
              <a:ext cx="1440000" cy="1440000"/>
            </a:xfrm>
            <a:prstGeom prst="ellipse">
              <a:avLst/>
            </a:prstGeom>
            <a:solidFill>
              <a:srgbClr val="F7F9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a:spLocks noChangeAspect="1"/>
            </p:cNvSpPr>
            <p:nvPr/>
          </p:nvSpPr>
          <p:spPr>
            <a:xfrm>
              <a:off x="5459384" y="2329930"/>
              <a:ext cx="1296000" cy="1296000"/>
            </a:xfrm>
            <a:prstGeom prst="ellipse">
              <a:avLst/>
            </a:prstGeom>
            <a:solidFill>
              <a:srgbClr val="324E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 name="文本框 21"/>
          <p:cNvSpPr txBox="1"/>
          <p:nvPr/>
        </p:nvSpPr>
        <p:spPr>
          <a:xfrm>
            <a:off x="4286248" y="1352786"/>
            <a:ext cx="642942" cy="861774"/>
          </a:xfrm>
          <a:prstGeom prst="rect">
            <a:avLst/>
          </a:prstGeom>
          <a:noFill/>
          <a:effectLst>
            <a:outerShdw blurRad="63500" sx="102000" sy="102000" algn="ctr" rotWithShape="0">
              <a:prstClr val="black">
                <a:alpha val="40000"/>
              </a:prstClr>
            </a:outerShdw>
          </a:effectLst>
        </p:spPr>
        <p:txBody>
          <a:bodyPr wrap="square" rtlCol="0">
            <a:spAutoFit/>
          </a:bodyPr>
          <a:lstStyle/>
          <a:p>
            <a:pPr algn="ctr"/>
            <a:r>
              <a:rPr lang="zh-CN" altLang="en-US" sz="5000" dirty="0">
                <a:solidFill>
                  <a:schemeClr val="bg1"/>
                </a:solidFill>
                <a:latin typeface="方正字迹-管峻楷书简体" pitchFamily="2" charset="-122"/>
                <a:ea typeface="方正字迹-管峻楷书简体" pitchFamily="2" charset="-122"/>
              </a:rPr>
              <a:t>叁</a:t>
            </a:r>
          </a:p>
        </p:txBody>
      </p:sp>
      <p:sp>
        <p:nvSpPr>
          <p:cNvPr id="15" name="文本框 22"/>
          <p:cNvSpPr txBox="1"/>
          <p:nvPr/>
        </p:nvSpPr>
        <p:spPr>
          <a:xfrm>
            <a:off x="3786182" y="2528830"/>
            <a:ext cx="1714512" cy="646331"/>
          </a:xfrm>
          <a:prstGeom prst="rect">
            <a:avLst/>
          </a:prstGeom>
          <a:noFill/>
        </p:spPr>
        <p:txBody>
          <a:bodyPr wrap="square" rtlCol="0">
            <a:spAutoFit/>
          </a:bodyPr>
          <a:lstStyle/>
          <a:p>
            <a:pPr algn="ctr"/>
            <a:r>
              <a:rPr lang="zh-CN" altLang="en-US" dirty="0">
                <a:solidFill>
                  <a:schemeClr val="bg1"/>
                </a:solidFill>
                <a:latin typeface="方正清刻本悦宋简体" panose="020B0604020202020204" charset="-122"/>
                <a:ea typeface="方正清刻本悦宋简体" panose="020B0604020202020204" charset="-122"/>
              </a:rPr>
              <a:t>中国风音乐的看法</a:t>
            </a:r>
          </a:p>
        </p:txBody>
      </p:sp>
    </p:spTree>
  </p:cSld>
  <p:clrMapOvr>
    <a:masterClrMapping/>
  </p:clrMapOvr>
  <p:transition>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6" presetClass="entr" presetSubtype="21" fill="hold" nodeType="withEffect">
                                  <p:stCondLst>
                                    <p:cond delay="300"/>
                                  </p:stCondLst>
                                  <p:childTnLst>
                                    <p:set>
                                      <p:cBhvr>
                                        <p:cTn id="9" dur="1" fill="hold">
                                          <p:stCondLst>
                                            <p:cond delay="0"/>
                                          </p:stCondLst>
                                        </p:cTn>
                                        <p:tgtEl>
                                          <p:spTgt spid="9"/>
                                        </p:tgtEl>
                                        <p:attrNameLst>
                                          <p:attrName>style.visibility</p:attrName>
                                        </p:attrNameLst>
                                      </p:cBhvr>
                                      <p:to>
                                        <p:strVal val="visible"/>
                                      </p:to>
                                    </p:set>
                                    <p:animEffect transition="in" filter="barn(inVertical)">
                                      <p:cBhvr>
                                        <p:cTn id="10" dur="500"/>
                                        <p:tgtEl>
                                          <p:spTgt spid="9"/>
                                        </p:tgtEl>
                                      </p:cBhvr>
                                    </p:animEffect>
                                  </p:childTnLst>
                                </p:cTn>
                              </p:par>
                              <p:par>
                                <p:cTn id="11" presetID="10" presetClass="entr" presetSubtype="0" fill="hold" nodeType="withEffect">
                                  <p:stCondLst>
                                    <p:cond delay="60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10" presetClass="entr" presetSubtype="0" fill="hold" grpId="0" nodeType="withEffect">
                                  <p:stCondLst>
                                    <p:cond delay="90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par>
                                <p:cTn id="17" presetID="10" presetClass="entr" presetSubtype="0" fill="hold" grpId="0" nodeType="withEffect">
                                  <p:stCondLst>
                                    <p:cond delay="120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flipH="1">
            <a:off x="2013271" y="943190"/>
            <a:ext cx="1504950" cy="163830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sp>
        <p:nvSpPr>
          <p:cNvPr id="3" name="矩形 2"/>
          <p:cNvSpPr/>
          <p:nvPr/>
        </p:nvSpPr>
        <p:spPr>
          <a:xfrm>
            <a:off x="3177703" y="771550"/>
            <a:ext cx="3306452" cy="2142638"/>
          </a:xfrm>
          <a:prstGeom prst="rect">
            <a:avLst/>
          </a:prstGeom>
        </p:spPr>
        <p:txBody>
          <a:bodyPr vert="horz" wrap="square">
            <a:spAutoFit/>
          </a:bodyPr>
          <a:lstStyle/>
          <a:p>
            <a:pPr>
              <a:lnSpc>
                <a:spcPct val="150000"/>
              </a:lnSpc>
            </a:pPr>
            <a:r>
              <a:rPr lang="zh-CN" altLang="en-US" sz="1600" dirty="0">
                <a:solidFill>
                  <a:schemeClr val="accent5">
                    <a:lumMod val="50000"/>
                  </a:schemeClr>
                </a:solidFill>
                <a:latin typeface="方正清刻本悦宋简体" panose="020B0604020202020204" charset="-122"/>
                <a:ea typeface="方正清刻本悦宋简体" panose="020B0604020202020204" charset="-122"/>
              </a:rPr>
              <a:t>       扬州大学文学院副教授邵晓舟评论民谣歌手花粥的中国风歌曲</a:t>
            </a:r>
            <a:r>
              <a:rPr lang="en-US" altLang="zh-CN" sz="1600" dirty="0">
                <a:solidFill>
                  <a:schemeClr val="accent5">
                    <a:lumMod val="50000"/>
                  </a:schemeClr>
                </a:solidFill>
                <a:latin typeface="方正清刻本悦宋简体" panose="020B0604020202020204" charset="-122"/>
                <a:ea typeface="方正清刻本悦宋简体" panose="020B0604020202020204" charset="-122"/>
              </a:rPr>
              <a:t>《</a:t>
            </a:r>
            <a:r>
              <a:rPr lang="zh-CN" altLang="en-US" sz="1600" dirty="0">
                <a:solidFill>
                  <a:schemeClr val="accent5">
                    <a:lumMod val="50000"/>
                  </a:schemeClr>
                </a:solidFill>
                <a:latin typeface="方正清刻本悦宋简体" panose="020B0604020202020204" charset="-122"/>
                <a:ea typeface="方正清刻本悦宋简体" panose="020B0604020202020204" charset="-122"/>
              </a:rPr>
              <a:t>盗将行</a:t>
            </a:r>
            <a:r>
              <a:rPr lang="en-US" altLang="zh-CN" sz="1600" dirty="0">
                <a:solidFill>
                  <a:schemeClr val="accent5">
                    <a:lumMod val="50000"/>
                  </a:schemeClr>
                </a:solidFill>
                <a:latin typeface="方正清刻本悦宋简体" panose="020B0604020202020204" charset="-122"/>
                <a:ea typeface="方正清刻本悦宋简体" panose="020B0604020202020204" charset="-122"/>
              </a:rPr>
              <a:t>》</a:t>
            </a:r>
            <a:r>
              <a:rPr lang="zh-CN" altLang="en-US" sz="1600" dirty="0">
                <a:solidFill>
                  <a:schemeClr val="accent5">
                    <a:lumMod val="50000"/>
                  </a:schemeClr>
                </a:solidFill>
                <a:latin typeface="方正清刻本悦宋简体" panose="020B0604020202020204" charset="-122"/>
                <a:ea typeface="方正清刻本悦宋简体" panose="020B0604020202020204" charset="-122"/>
              </a:rPr>
              <a:t>为狗屁不通，花粥也立即回怼关你屁事儿。一时间引起了广大吃瓜群众的围观。</a:t>
            </a:r>
            <a:endParaRPr lang="en-US" altLang="zh-CN" sz="1600" dirty="0">
              <a:solidFill>
                <a:schemeClr val="accent5">
                  <a:lumMod val="50000"/>
                </a:schemeClr>
              </a:solidFill>
              <a:latin typeface="方正清刻本悦宋简体" panose="020B0604020202020204" charset="-122"/>
              <a:ea typeface="方正清刻本悦宋简体" panose="020B0604020202020204" charset="-122"/>
            </a:endParaRPr>
          </a:p>
          <a:p>
            <a:pPr>
              <a:lnSpc>
                <a:spcPct val="150000"/>
              </a:lnSpc>
            </a:pPr>
            <a:endParaRPr lang="en-US" altLang="zh-CN" sz="1000" dirty="0">
              <a:solidFill>
                <a:schemeClr val="accent5">
                  <a:lumMod val="50000"/>
                </a:schemeClr>
              </a:solidFill>
              <a:latin typeface="方正北魏楷书简体" pitchFamily="65" charset="-122"/>
              <a:ea typeface="方正北魏楷书简体" pitchFamily="65" charset="-122"/>
            </a:endParaRPr>
          </a:p>
        </p:txBody>
      </p:sp>
      <p:cxnSp>
        <p:nvCxnSpPr>
          <p:cNvPr id="4" name="直接连接符 3"/>
          <p:cNvCxnSpPr/>
          <p:nvPr/>
        </p:nvCxnSpPr>
        <p:spPr>
          <a:xfrm flipH="1">
            <a:off x="6143636" y="943190"/>
            <a:ext cx="1504950" cy="163830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sp>
        <p:nvSpPr>
          <p:cNvPr id="5" name="矩形 19"/>
          <p:cNvSpPr/>
          <p:nvPr/>
        </p:nvSpPr>
        <p:spPr>
          <a:xfrm>
            <a:off x="571472" y="928676"/>
            <a:ext cx="2645187" cy="1652814"/>
          </a:xfrm>
          <a:custGeom>
            <a:avLst/>
            <a:gdLst>
              <a:gd name="connsiteX0" fmla="*/ 0 w 2645187"/>
              <a:gd name="connsiteY0" fmla="*/ 0 h 1638300"/>
              <a:gd name="connsiteX1" fmla="*/ 2645187 w 2645187"/>
              <a:gd name="connsiteY1" fmla="*/ 0 h 1638300"/>
              <a:gd name="connsiteX2" fmla="*/ 2645187 w 2645187"/>
              <a:gd name="connsiteY2" fmla="*/ 1638300 h 1638300"/>
              <a:gd name="connsiteX3" fmla="*/ 0 w 2645187"/>
              <a:gd name="connsiteY3" fmla="*/ 1638300 h 1638300"/>
              <a:gd name="connsiteX4" fmla="*/ 0 w 2645187"/>
              <a:gd name="connsiteY4" fmla="*/ 0 h 1638300"/>
              <a:gd name="connsiteX0" fmla="*/ 0 w 2645187"/>
              <a:gd name="connsiteY0" fmla="*/ 0 h 1652814"/>
              <a:gd name="connsiteX1" fmla="*/ 2645187 w 2645187"/>
              <a:gd name="connsiteY1" fmla="*/ 0 h 1652814"/>
              <a:gd name="connsiteX2" fmla="*/ 1164730 w 2645187"/>
              <a:gd name="connsiteY2" fmla="*/ 1652814 h 1652814"/>
              <a:gd name="connsiteX3" fmla="*/ 0 w 2645187"/>
              <a:gd name="connsiteY3" fmla="*/ 1638300 h 1652814"/>
              <a:gd name="connsiteX4" fmla="*/ 0 w 2645187"/>
              <a:gd name="connsiteY4" fmla="*/ 0 h 16528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45187" h="1652814">
                <a:moveTo>
                  <a:pt x="0" y="0"/>
                </a:moveTo>
                <a:lnTo>
                  <a:pt x="2645187" y="0"/>
                </a:lnTo>
                <a:lnTo>
                  <a:pt x="1164730" y="1652814"/>
                </a:lnTo>
                <a:lnTo>
                  <a:pt x="0" y="1638300"/>
                </a:lnTo>
                <a:lnTo>
                  <a:pt x="0" y="0"/>
                </a:lnTo>
                <a:close/>
              </a:path>
            </a:pathLst>
          </a:custGeom>
          <a:blipFill dpi="0" rotWithShape="1">
            <a:blip r:embed="rId2"/>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5">
                  <a:lumMod val="50000"/>
                </a:schemeClr>
              </a:solidFill>
            </a:endParaRPr>
          </a:p>
        </p:txBody>
      </p:sp>
      <p:sp>
        <p:nvSpPr>
          <p:cNvPr id="6" name="矩形 20"/>
          <p:cNvSpPr/>
          <p:nvPr/>
        </p:nvSpPr>
        <p:spPr>
          <a:xfrm>
            <a:off x="6494306" y="928676"/>
            <a:ext cx="1400176" cy="1571636"/>
          </a:xfrm>
          <a:custGeom>
            <a:avLst/>
            <a:gdLst>
              <a:gd name="connsiteX0" fmla="*/ 0 w 1252248"/>
              <a:gd name="connsiteY0" fmla="*/ 0 h 1638300"/>
              <a:gd name="connsiteX1" fmla="*/ 1252248 w 1252248"/>
              <a:gd name="connsiteY1" fmla="*/ 0 h 1638300"/>
              <a:gd name="connsiteX2" fmla="*/ 1252248 w 1252248"/>
              <a:gd name="connsiteY2" fmla="*/ 1638300 h 1638300"/>
              <a:gd name="connsiteX3" fmla="*/ 0 w 1252248"/>
              <a:gd name="connsiteY3" fmla="*/ 1638300 h 1638300"/>
              <a:gd name="connsiteX4" fmla="*/ 0 w 1252248"/>
              <a:gd name="connsiteY4" fmla="*/ 0 h 1638300"/>
              <a:gd name="connsiteX0" fmla="*/ 1257300 w 1257300"/>
              <a:gd name="connsiteY0" fmla="*/ 19050 h 1638300"/>
              <a:gd name="connsiteX1" fmla="*/ 1252248 w 1257300"/>
              <a:gd name="connsiteY1" fmla="*/ 0 h 1638300"/>
              <a:gd name="connsiteX2" fmla="*/ 1252248 w 1257300"/>
              <a:gd name="connsiteY2" fmla="*/ 1638300 h 1638300"/>
              <a:gd name="connsiteX3" fmla="*/ 0 w 1257300"/>
              <a:gd name="connsiteY3" fmla="*/ 1638300 h 1638300"/>
              <a:gd name="connsiteX4" fmla="*/ 1257300 w 1257300"/>
              <a:gd name="connsiteY4" fmla="*/ 19050 h 1638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7300" h="1638300">
                <a:moveTo>
                  <a:pt x="1257300" y="19050"/>
                </a:moveTo>
                <a:lnTo>
                  <a:pt x="1252248" y="0"/>
                </a:lnTo>
                <a:lnTo>
                  <a:pt x="1252248" y="1638300"/>
                </a:lnTo>
                <a:lnTo>
                  <a:pt x="0" y="1638300"/>
                </a:lnTo>
                <a:lnTo>
                  <a:pt x="1257300" y="19050"/>
                </a:lnTo>
                <a:close/>
              </a:path>
            </a:pathLst>
          </a:custGeom>
          <a:blipFill dpi="0" rotWithShape="1">
            <a:blip r:embed="rId3" cstate="print"/>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5">
                  <a:lumMod val="50000"/>
                </a:schemeClr>
              </a:solidFill>
            </a:endParaRPr>
          </a:p>
        </p:txBody>
      </p:sp>
    </p:spTree>
  </p:cSld>
  <p:clrMapOvr>
    <a:masterClrMapping/>
  </p:clrMapOvr>
  <p:transition>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250"/>
                                        <p:tgtEl>
                                          <p:spTgt spid="5"/>
                                        </p:tgtEl>
                                      </p:cBhvr>
                                    </p:animEffect>
                                    <p:anim calcmode="lin" valueType="num">
                                      <p:cBhvr>
                                        <p:cTn id="8" dur="1250" fill="hold"/>
                                        <p:tgtEl>
                                          <p:spTgt spid="5"/>
                                        </p:tgtEl>
                                        <p:attrNameLst>
                                          <p:attrName>ppt_x</p:attrName>
                                        </p:attrNameLst>
                                      </p:cBhvr>
                                      <p:tavLst>
                                        <p:tav tm="0">
                                          <p:val>
                                            <p:strVal val="#ppt_x"/>
                                          </p:val>
                                        </p:tav>
                                        <p:tav tm="100000">
                                          <p:val>
                                            <p:strVal val="#ppt_x"/>
                                          </p:val>
                                        </p:tav>
                                      </p:tavLst>
                                    </p:anim>
                                    <p:anim calcmode="lin" valueType="num">
                                      <p:cBhvr>
                                        <p:cTn id="9" dur="125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1250"/>
                            </p:stCondLst>
                            <p:childTnLst>
                              <p:par>
                                <p:cTn id="11" presetID="42" presetClass="entr" presetSubtype="0" fill="hold" nodeType="after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1250"/>
                                        <p:tgtEl>
                                          <p:spTgt spid="2"/>
                                        </p:tgtEl>
                                      </p:cBhvr>
                                    </p:animEffect>
                                    <p:anim calcmode="lin" valueType="num">
                                      <p:cBhvr>
                                        <p:cTn id="14" dur="1250" fill="hold"/>
                                        <p:tgtEl>
                                          <p:spTgt spid="2"/>
                                        </p:tgtEl>
                                        <p:attrNameLst>
                                          <p:attrName>ppt_x</p:attrName>
                                        </p:attrNameLst>
                                      </p:cBhvr>
                                      <p:tavLst>
                                        <p:tav tm="0">
                                          <p:val>
                                            <p:strVal val="#ppt_x"/>
                                          </p:val>
                                        </p:tav>
                                        <p:tav tm="100000">
                                          <p:val>
                                            <p:strVal val="#ppt_x"/>
                                          </p:val>
                                        </p:tav>
                                      </p:tavLst>
                                    </p:anim>
                                    <p:anim calcmode="lin" valueType="num">
                                      <p:cBhvr>
                                        <p:cTn id="15" dur="1250" fill="hold"/>
                                        <p:tgtEl>
                                          <p:spTgt spid="2"/>
                                        </p:tgtEl>
                                        <p:attrNameLst>
                                          <p:attrName>ppt_y</p:attrName>
                                        </p:attrNameLst>
                                      </p:cBhvr>
                                      <p:tavLst>
                                        <p:tav tm="0">
                                          <p:val>
                                            <p:strVal val="#ppt_y+.1"/>
                                          </p:val>
                                        </p:tav>
                                        <p:tav tm="100000">
                                          <p:val>
                                            <p:strVal val="#ppt_y"/>
                                          </p:val>
                                        </p:tav>
                                      </p:tavLst>
                                    </p:anim>
                                  </p:childTnLst>
                                </p:cTn>
                              </p:par>
                            </p:childTnLst>
                          </p:cTn>
                        </p:par>
                        <p:par>
                          <p:cTn id="16" fill="hold">
                            <p:stCondLst>
                              <p:cond delay="2500"/>
                            </p:stCondLst>
                            <p:childTnLst>
                              <p:par>
                                <p:cTn id="17" presetID="42" presetClass="entr" presetSubtype="0" fill="hold" grpId="0"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1250"/>
                                        <p:tgtEl>
                                          <p:spTgt spid="3"/>
                                        </p:tgtEl>
                                      </p:cBhvr>
                                    </p:animEffect>
                                    <p:anim calcmode="lin" valueType="num">
                                      <p:cBhvr>
                                        <p:cTn id="20" dur="1250" fill="hold"/>
                                        <p:tgtEl>
                                          <p:spTgt spid="3"/>
                                        </p:tgtEl>
                                        <p:attrNameLst>
                                          <p:attrName>ppt_x</p:attrName>
                                        </p:attrNameLst>
                                      </p:cBhvr>
                                      <p:tavLst>
                                        <p:tav tm="0">
                                          <p:val>
                                            <p:strVal val="#ppt_x"/>
                                          </p:val>
                                        </p:tav>
                                        <p:tav tm="100000">
                                          <p:val>
                                            <p:strVal val="#ppt_x"/>
                                          </p:val>
                                        </p:tav>
                                      </p:tavLst>
                                    </p:anim>
                                    <p:anim calcmode="lin" valueType="num">
                                      <p:cBhvr>
                                        <p:cTn id="21" dur="1250" fill="hold"/>
                                        <p:tgtEl>
                                          <p:spTgt spid="3"/>
                                        </p:tgtEl>
                                        <p:attrNameLst>
                                          <p:attrName>ppt_y</p:attrName>
                                        </p:attrNameLst>
                                      </p:cBhvr>
                                      <p:tavLst>
                                        <p:tav tm="0">
                                          <p:val>
                                            <p:strVal val="#ppt_y+.1"/>
                                          </p:val>
                                        </p:tav>
                                        <p:tav tm="100000">
                                          <p:val>
                                            <p:strVal val="#ppt_y"/>
                                          </p:val>
                                        </p:tav>
                                      </p:tavLst>
                                    </p:anim>
                                  </p:childTnLst>
                                </p:cTn>
                              </p:par>
                            </p:childTnLst>
                          </p:cTn>
                        </p:par>
                        <p:par>
                          <p:cTn id="22" fill="hold">
                            <p:stCondLst>
                              <p:cond delay="3750"/>
                            </p:stCondLst>
                            <p:childTnLst>
                              <p:par>
                                <p:cTn id="23" presetID="42" presetClass="entr" presetSubtype="0" fill="hold" nodeType="after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fade">
                                      <p:cBhvr>
                                        <p:cTn id="25" dur="1250"/>
                                        <p:tgtEl>
                                          <p:spTgt spid="4"/>
                                        </p:tgtEl>
                                      </p:cBhvr>
                                    </p:animEffect>
                                    <p:anim calcmode="lin" valueType="num">
                                      <p:cBhvr>
                                        <p:cTn id="26" dur="1250" fill="hold"/>
                                        <p:tgtEl>
                                          <p:spTgt spid="4"/>
                                        </p:tgtEl>
                                        <p:attrNameLst>
                                          <p:attrName>ppt_x</p:attrName>
                                        </p:attrNameLst>
                                      </p:cBhvr>
                                      <p:tavLst>
                                        <p:tav tm="0">
                                          <p:val>
                                            <p:strVal val="#ppt_x"/>
                                          </p:val>
                                        </p:tav>
                                        <p:tav tm="100000">
                                          <p:val>
                                            <p:strVal val="#ppt_x"/>
                                          </p:val>
                                        </p:tav>
                                      </p:tavLst>
                                    </p:anim>
                                    <p:anim calcmode="lin" valueType="num">
                                      <p:cBhvr>
                                        <p:cTn id="27" dur="1250" fill="hold"/>
                                        <p:tgtEl>
                                          <p:spTgt spid="4"/>
                                        </p:tgtEl>
                                        <p:attrNameLst>
                                          <p:attrName>ppt_y</p:attrName>
                                        </p:attrNameLst>
                                      </p:cBhvr>
                                      <p:tavLst>
                                        <p:tav tm="0">
                                          <p:val>
                                            <p:strVal val="#ppt_y+.1"/>
                                          </p:val>
                                        </p:tav>
                                        <p:tav tm="100000">
                                          <p:val>
                                            <p:strVal val="#ppt_y"/>
                                          </p:val>
                                        </p:tav>
                                      </p:tavLst>
                                    </p:anim>
                                  </p:childTnLst>
                                </p:cTn>
                              </p:par>
                            </p:childTnLst>
                          </p:cTn>
                        </p:par>
                        <p:par>
                          <p:cTn id="28" fill="hold">
                            <p:stCondLst>
                              <p:cond delay="5000"/>
                            </p:stCondLst>
                            <p:childTnLst>
                              <p:par>
                                <p:cTn id="29" presetID="42" presetClass="entr" presetSubtype="0" fill="hold" grpId="0" nodeType="after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fade">
                                      <p:cBhvr>
                                        <p:cTn id="31" dur="1250"/>
                                        <p:tgtEl>
                                          <p:spTgt spid="6"/>
                                        </p:tgtEl>
                                      </p:cBhvr>
                                    </p:animEffect>
                                    <p:anim calcmode="lin" valueType="num">
                                      <p:cBhvr>
                                        <p:cTn id="32" dur="1250" fill="hold"/>
                                        <p:tgtEl>
                                          <p:spTgt spid="6"/>
                                        </p:tgtEl>
                                        <p:attrNameLst>
                                          <p:attrName>ppt_x</p:attrName>
                                        </p:attrNameLst>
                                      </p:cBhvr>
                                      <p:tavLst>
                                        <p:tav tm="0">
                                          <p:val>
                                            <p:strVal val="#ppt_x"/>
                                          </p:val>
                                        </p:tav>
                                        <p:tav tm="100000">
                                          <p:val>
                                            <p:strVal val="#ppt_x"/>
                                          </p:val>
                                        </p:tav>
                                      </p:tavLst>
                                    </p:anim>
                                    <p:anim calcmode="lin" valueType="num">
                                      <p:cBhvr>
                                        <p:cTn id="33" dur="125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animBg="1"/>
      <p:bldP spid="6"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431448" y="195486"/>
            <a:ext cx="8358246" cy="3857652"/>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1643074" y="581757"/>
            <a:ext cx="7143768" cy="942309"/>
          </a:xfrm>
          <a:prstGeom prst="rect">
            <a:avLst/>
          </a:prstGeom>
        </p:spPr>
        <p:txBody>
          <a:bodyPr vert="horz" wrap="square">
            <a:spAutoFit/>
          </a:bodyPr>
          <a:lstStyle/>
          <a:p>
            <a:pPr>
              <a:lnSpc>
                <a:spcPct val="150000"/>
              </a:lnSpc>
            </a:pPr>
            <a:r>
              <a:rPr lang="zh-CN" altLang="en-US" sz="1400" dirty="0">
                <a:solidFill>
                  <a:schemeClr val="accent5">
                    <a:lumMod val="50000"/>
                  </a:schemeClr>
                </a:solidFill>
                <a:latin typeface="方正清刻本悦宋简体" panose="020B0604020202020204" charset="-122"/>
                <a:ea typeface="方正清刻本悦宋简体" panose="020B0604020202020204" charset="-122"/>
              </a:rPr>
              <a:t>很多学者质疑</a:t>
            </a:r>
            <a:r>
              <a:rPr lang="en-US" altLang="zh-CN" sz="1400" dirty="0">
                <a:solidFill>
                  <a:schemeClr val="accent5">
                    <a:lumMod val="50000"/>
                  </a:schemeClr>
                </a:solidFill>
                <a:latin typeface="方正清刻本悦宋简体" panose="020B0604020202020204" charset="-122"/>
                <a:ea typeface="方正清刻本悦宋简体" panose="020B0604020202020204" charset="-122"/>
              </a:rPr>
              <a:t>《</a:t>
            </a:r>
            <a:r>
              <a:rPr lang="zh-CN" altLang="en-US" sz="1400" dirty="0">
                <a:solidFill>
                  <a:schemeClr val="accent5">
                    <a:lumMod val="50000"/>
                  </a:schemeClr>
                </a:solidFill>
                <a:latin typeface="方正清刻本悦宋简体" panose="020B0604020202020204" charset="-122"/>
                <a:ea typeface="方正清刻本悦宋简体" panose="020B0604020202020204" charset="-122"/>
              </a:rPr>
              <a:t>盗将行</a:t>
            </a:r>
            <a:r>
              <a:rPr lang="en-US" altLang="zh-CN" sz="1400" dirty="0">
                <a:solidFill>
                  <a:schemeClr val="accent5">
                    <a:lumMod val="50000"/>
                  </a:schemeClr>
                </a:solidFill>
                <a:latin typeface="方正清刻本悦宋简体" panose="020B0604020202020204" charset="-122"/>
                <a:ea typeface="方正清刻本悦宋简体" panose="020B0604020202020204" charset="-122"/>
              </a:rPr>
              <a:t>》</a:t>
            </a:r>
            <a:r>
              <a:rPr lang="zh-CN" altLang="en-US" sz="1400" dirty="0">
                <a:solidFill>
                  <a:schemeClr val="accent5">
                    <a:lumMod val="50000"/>
                  </a:schemeClr>
                </a:solidFill>
                <a:latin typeface="方正清刻本悦宋简体" panose="020B0604020202020204" charset="-122"/>
                <a:ea typeface="方正清刻本悦宋简体" panose="020B0604020202020204" charset="-122"/>
              </a:rPr>
              <a:t>这类的中国风歌曲堆砌古文字，胡乱拼凑物象，不讲逻辑，堆砌出一个乱七八糟什么也不是的所谓中国风歌曲。</a:t>
            </a:r>
            <a:endParaRPr lang="en-US" altLang="zh-CN" sz="1400" dirty="0">
              <a:solidFill>
                <a:schemeClr val="accent5">
                  <a:lumMod val="50000"/>
                </a:schemeClr>
              </a:solidFill>
              <a:latin typeface="方正清刻本悦宋简体" panose="020B0604020202020204" charset="-122"/>
              <a:ea typeface="方正清刻本悦宋简体" panose="020B0604020202020204" charset="-122"/>
            </a:endParaRPr>
          </a:p>
          <a:p>
            <a:pPr>
              <a:lnSpc>
                <a:spcPct val="150000"/>
              </a:lnSpc>
            </a:pPr>
            <a:endParaRPr lang="en-US" altLang="zh-CN" sz="1000" dirty="0">
              <a:solidFill>
                <a:schemeClr val="accent5">
                  <a:lumMod val="50000"/>
                </a:schemeClr>
              </a:solidFill>
              <a:latin typeface="方正北魏楷书简体" pitchFamily="65" charset="-122"/>
              <a:ea typeface="方正北魏楷书简体" pitchFamily="65" charset="-122"/>
            </a:endParaRPr>
          </a:p>
        </p:txBody>
      </p:sp>
      <p:sp>
        <p:nvSpPr>
          <p:cNvPr id="3" name="矩形 2"/>
          <p:cNvSpPr/>
          <p:nvPr/>
        </p:nvSpPr>
        <p:spPr>
          <a:xfrm>
            <a:off x="1643074" y="1653327"/>
            <a:ext cx="6786609" cy="1265475"/>
          </a:xfrm>
          <a:prstGeom prst="rect">
            <a:avLst/>
          </a:prstGeom>
        </p:spPr>
        <p:txBody>
          <a:bodyPr vert="horz" wrap="square">
            <a:spAutoFit/>
          </a:bodyPr>
          <a:lstStyle/>
          <a:p>
            <a:pPr>
              <a:lnSpc>
                <a:spcPct val="150000"/>
              </a:lnSpc>
            </a:pPr>
            <a:r>
              <a:rPr lang="zh-CN" altLang="en-US" sz="1400" dirty="0">
                <a:solidFill>
                  <a:schemeClr val="accent5">
                    <a:lumMod val="50000"/>
                  </a:schemeClr>
                </a:solidFill>
                <a:latin typeface="方正清刻本悦宋简体" panose="020B0604020202020204" charset="-122"/>
                <a:ea typeface="方正清刻本悦宋简体" panose="020B0604020202020204" charset="-122"/>
              </a:rPr>
              <a:t>个人觉得</a:t>
            </a:r>
            <a:r>
              <a:rPr lang="en-US" altLang="zh-CN" sz="1400" dirty="0">
                <a:solidFill>
                  <a:schemeClr val="accent5">
                    <a:lumMod val="50000"/>
                  </a:schemeClr>
                </a:solidFill>
                <a:latin typeface="方正清刻本悦宋简体" panose="020B0604020202020204" charset="-122"/>
                <a:ea typeface="方正清刻本悦宋简体" panose="020B0604020202020204" charset="-122"/>
              </a:rPr>
              <a:t>《</a:t>
            </a:r>
            <a:r>
              <a:rPr lang="zh-CN" altLang="en-US" sz="1400" dirty="0">
                <a:solidFill>
                  <a:schemeClr val="accent5">
                    <a:lumMod val="50000"/>
                  </a:schemeClr>
                </a:solidFill>
                <a:latin typeface="方正清刻本悦宋简体" panose="020B0604020202020204" charset="-122"/>
                <a:ea typeface="方正清刻本悦宋简体" panose="020B0604020202020204" charset="-122"/>
              </a:rPr>
              <a:t>盗将行</a:t>
            </a:r>
            <a:r>
              <a:rPr lang="en-US" altLang="zh-CN" sz="1400" dirty="0">
                <a:solidFill>
                  <a:schemeClr val="accent5">
                    <a:lumMod val="50000"/>
                  </a:schemeClr>
                </a:solidFill>
                <a:latin typeface="方正清刻本悦宋简体" panose="020B0604020202020204" charset="-122"/>
                <a:ea typeface="方正清刻本悦宋简体" panose="020B0604020202020204" charset="-122"/>
              </a:rPr>
              <a:t>》</a:t>
            </a:r>
            <a:r>
              <a:rPr lang="zh-CN" altLang="en-US" sz="1400" dirty="0">
                <a:solidFill>
                  <a:schemeClr val="accent5">
                    <a:lumMod val="50000"/>
                  </a:schemeClr>
                </a:solidFill>
                <a:latin typeface="方正清刻本悦宋简体" panose="020B0604020202020204" charset="-122"/>
                <a:ea typeface="方正清刻本悦宋简体" panose="020B0604020202020204" charset="-122"/>
              </a:rPr>
              <a:t>虽然意象比较乱，但从头都在将一个故事，结合中国风的曲风表现的也很好，其中有一句“你的笑像一条恶犬，撞乱了我心弦”表达虽有些奇怪，但却让人印象深刻。</a:t>
            </a:r>
            <a:endParaRPr lang="en-US" altLang="zh-CN" sz="1400" dirty="0">
              <a:solidFill>
                <a:schemeClr val="accent5">
                  <a:lumMod val="50000"/>
                </a:schemeClr>
              </a:solidFill>
              <a:latin typeface="方正清刻本悦宋简体" panose="020B0604020202020204" charset="-122"/>
              <a:ea typeface="方正清刻本悦宋简体" panose="020B0604020202020204" charset="-122"/>
            </a:endParaRPr>
          </a:p>
          <a:p>
            <a:pPr>
              <a:lnSpc>
                <a:spcPct val="150000"/>
              </a:lnSpc>
            </a:pPr>
            <a:endParaRPr lang="en-US" altLang="zh-CN" sz="1000" dirty="0">
              <a:solidFill>
                <a:schemeClr val="accent5">
                  <a:lumMod val="50000"/>
                </a:schemeClr>
              </a:solidFill>
              <a:latin typeface="方正北魏楷书简体" pitchFamily="65" charset="-122"/>
              <a:ea typeface="方正北魏楷书简体" pitchFamily="65" charset="-122"/>
            </a:endParaRPr>
          </a:p>
        </p:txBody>
      </p:sp>
      <p:sp>
        <p:nvSpPr>
          <p:cNvPr id="4" name="矩形 3"/>
          <p:cNvSpPr/>
          <p:nvPr/>
        </p:nvSpPr>
        <p:spPr>
          <a:xfrm>
            <a:off x="1643074" y="2887464"/>
            <a:ext cx="6858047" cy="942309"/>
          </a:xfrm>
          <a:prstGeom prst="rect">
            <a:avLst/>
          </a:prstGeom>
        </p:spPr>
        <p:txBody>
          <a:bodyPr vert="horz" wrap="square">
            <a:spAutoFit/>
          </a:bodyPr>
          <a:lstStyle/>
          <a:p>
            <a:pPr>
              <a:lnSpc>
                <a:spcPct val="150000"/>
              </a:lnSpc>
            </a:pPr>
            <a:r>
              <a:rPr lang="zh-CN" altLang="en-US" sz="1400" dirty="0">
                <a:solidFill>
                  <a:schemeClr val="accent5">
                    <a:lumMod val="50000"/>
                  </a:schemeClr>
                </a:solidFill>
                <a:latin typeface="方正清刻本悦宋简体" panose="020B0604020202020204" charset="-122"/>
                <a:ea typeface="方正清刻本悦宋简体" panose="020B0604020202020204" charset="-122"/>
              </a:rPr>
              <a:t>每个中国人心中都有一首中国风。此曲只应天上有，人间能得几回闻。高山待流水，伯牙遇子期。这些美好的东西深深打动着我们。我们爱并喜欢着，就可以了。</a:t>
            </a:r>
            <a:endParaRPr lang="en-US" altLang="zh-CN" sz="1400" dirty="0">
              <a:solidFill>
                <a:schemeClr val="accent5">
                  <a:lumMod val="50000"/>
                </a:schemeClr>
              </a:solidFill>
              <a:latin typeface="方正清刻本悦宋简体" panose="020B0604020202020204" charset="-122"/>
              <a:ea typeface="方正清刻本悦宋简体" panose="020B0604020202020204" charset="-122"/>
            </a:endParaRPr>
          </a:p>
          <a:p>
            <a:pPr>
              <a:lnSpc>
                <a:spcPct val="150000"/>
              </a:lnSpc>
            </a:pPr>
            <a:endParaRPr lang="en-US" altLang="zh-CN" sz="1000" dirty="0">
              <a:solidFill>
                <a:schemeClr val="accent5">
                  <a:lumMod val="50000"/>
                </a:schemeClr>
              </a:solidFill>
              <a:latin typeface="方正北魏楷书简体" pitchFamily="65" charset="-122"/>
              <a:ea typeface="方正北魏楷书简体" pitchFamily="65" charset="-122"/>
            </a:endParaRPr>
          </a:p>
        </p:txBody>
      </p:sp>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rcRect r="66669"/>
          <a:stretch>
            <a:fillRect/>
          </a:stretch>
        </p:blipFill>
        <p:spPr>
          <a:xfrm>
            <a:off x="714380" y="1571618"/>
            <a:ext cx="689033" cy="1000132"/>
          </a:xfrm>
          <a:prstGeom prst="rect">
            <a:avLst/>
          </a:prstGeom>
          <a:ln w="3175">
            <a:noFill/>
          </a:ln>
          <a:effectLst>
            <a:outerShdw blurRad="292100" sx="102000" sy="102000" algn="ctr" rotWithShape="0">
              <a:prstClr val="black">
                <a:alpha val="40000"/>
              </a:prstClr>
            </a:outerShdw>
          </a:effectLst>
        </p:spPr>
      </p:pic>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rcRect r="66642"/>
          <a:stretch>
            <a:fillRect/>
          </a:stretch>
        </p:blipFill>
        <p:spPr>
          <a:xfrm>
            <a:off x="714380" y="500048"/>
            <a:ext cx="714348" cy="928694"/>
          </a:xfrm>
          <a:prstGeom prst="rect">
            <a:avLst/>
          </a:prstGeom>
          <a:ln w="25400">
            <a:noFill/>
          </a:ln>
          <a:effectLst>
            <a:outerShdw blurRad="266700" sx="102000" sy="102000" algn="ctr" rotWithShape="0">
              <a:prstClr val="black">
                <a:alpha val="40000"/>
              </a:prstClr>
            </a:outerShdw>
          </a:effectLst>
        </p:spPr>
      </p:pic>
      <p:pic>
        <p:nvPicPr>
          <p:cNvPr id="7" name="图片 6"/>
          <p:cNvPicPr>
            <a:picLocks noChangeAspect="1"/>
          </p:cNvPicPr>
          <p:nvPr/>
        </p:nvPicPr>
        <p:blipFill>
          <a:blip r:embed="rId3" cstate="print">
            <a:extLst>
              <a:ext uri="{28A0092B-C50C-407E-A947-70E740481C1C}">
                <a14:useLocalDpi xmlns:a14="http://schemas.microsoft.com/office/drawing/2010/main" val="0"/>
              </a:ext>
            </a:extLst>
          </a:blip>
          <a:srcRect r="66642"/>
          <a:stretch>
            <a:fillRect/>
          </a:stretch>
        </p:blipFill>
        <p:spPr>
          <a:xfrm>
            <a:off x="714380" y="2786064"/>
            <a:ext cx="714380" cy="960444"/>
          </a:xfrm>
          <a:prstGeom prst="rect">
            <a:avLst/>
          </a:prstGeom>
          <a:ln w="25400">
            <a:noFill/>
          </a:ln>
          <a:effectLst>
            <a:outerShdw blurRad="266700" sx="102000" sy="102000" algn="ctr" rotWithShape="0">
              <a:prstClr val="black">
                <a:alpha val="40000"/>
              </a:prstClr>
            </a:outerShdw>
          </a:effectLst>
        </p:spPr>
      </p:pic>
    </p:spTree>
  </p:cSld>
  <p:clrMapOvr>
    <a:masterClrMapping/>
  </p:clrMapOvr>
  <p:transition>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250"/>
                                        <p:tgtEl>
                                          <p:spTgt spid="2"/>
                                        </p:tgtEl>
                                      </p:cBhvr>
                                    </p:animEffect>
                                    <p:anim calcmode="lin" valueType="num">
                                      <p:cBhvr>
                                        <p:cTn id="8" dur="1250" fill="hold"/>
                                        <p:tgtEl>
                                          <p:spTgt spid="2"/>
                                        </p:tgtEl>
                                        <p:attrNameLst>
                                          <p:attrName>ppt_x</p:attrName>
                                        </p:attrNameLst>
                                      </p:cBhvr>
                                      <p:tavLst>
                                        <p:tav tm="0">
                                          <p:val>
                                            <p:strVal val="#ppt_x"/>
                                          </p:val>
                                        </p:tav>
                                        <p:tav tm="100000">
                                          <p:val>
                                            <p:strVal val="#ppt_x"/>
                                          </p:val>
                                        </p:tav>
                                      </p:tavLst>
                                    </p:anim>
                                    <p:anim calcmode="lin" valueType="num">
                                      <p:cBhvr>
                                        <p:cTn id="9" dur="125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250"/>
                            </p:stCondLst>
                            <p:childTnLst>
                              <p:par>
                                <p:cTn id="11" presetID="42" presetClass="entr" presetSubtype="0"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1250"/>
                                        <p:tgtEl>
                                          <p:spTgt spid="3"/>
                                        </p:tgtEl>
                                      </p:cBhvr>
                                    </p:animEffect>
                                    <p:anim calcmode="lin" valueType="num">
                                      <p:cBhvr>
                                        <p:cTn id="14" dur="1250" fill="hold"/>
                                        <p:tgtEl>
                                          <p:spTgt spid="3"/>
                                        </p:tgtEl>
                                        <p:attrNameLst>
                                          <p:attrName>ppt_x</p:attrName>
                                        </p:attrNameLst>
                                      </p:cBhvr>
                                      <p:tavLst>
                                        <p:tav tm="0">
                                          <p:val>
                                            <p:strVal val="#ppt_x"/>
                                          </p:val>
                                        </p:tav>
                                        <p:tav tm="100000">
                                          <p:val>
                                            <p:strVal val="#ppt_x"/>
                                          </p:val>
                                        </p:tav>
                                      </p:tavLst>
                                    </p:anim>
                                    <p:anim calcmode="lin" valueType="num">
                                      <p:cBhvr>
                                        <p:cTn id="15" dur="1250" fill="hold"/>
                                        <p:tgtEl>
                                          <p:spTgt spid="3"/>
                                        </p:tgtEl>
                                        <p:attrNameLst>
                                          <p:attrName>ppt_y</p:attrName>
                                        </p:attrNameLst>
                                      </p:cBhvr>
                                      <p:tavLst>
                                        <p:tav tm="0">
                                          <p:val>
                                            <p:strVal val="#ppt_y+.1"/>
                                          </p:val>
                                        </p:tav>
                                        <p:tav tm="100000">
                                          <p:val>
                                            <p:strVal val="#ppt_y"/>
                                          </p:val>
                                        </p:tav>
                                      </p:tavLst>
                                    </p:anim>
                                  </p:childTnLst>
                                </p:cTn>
                              </p:par>
                            </p:childTnLst>
                          </p:cTn>
                        </p:par>
                        <p:par>
                          <p:cTn id="16" fill="hold">
                            <p:stCondLst>
                              <p:cond delay="2500"/>
                            </p:stCondLst>
                            <p:childTnLst>
                              <p:par>
                                <p:cTn id="17" presetID="42" presetClass="entr" presetSubtype="0" fill="hold" grpId="0" nodeType="after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1250"/>
                                        <p:tgtEl>
                                          <p:spTgt spid="4"/>
                                        </p:tgtEl>
                                      </p:cBhvr>
                                    </p:animEffect>
                                    <p:anim calcmode="lin" valueType="num">
                                      <p:cBhvr>
                                        <p:cTn id="20" dur="1250" fill="hold"/>
                                        <p:tgtEl>
                                          <p:spTgt spid="4"/>
                                        </p:tgtEl>
                                        <p:attrNameLst>
                                          <p:attrName>ppt_x</p:attrName>
                                        </p:attrNameLst>
                                      </p:cBhvr>
                                      <p:tavLst>
                                        <p:tav tm="0">
                                          <p:val>
                                            <p:strVal val="#ppt_x"/>
                                          </p:val>
                                        </p:tav>
                                        <p:tav tm="100000">
                                          <p:val>
                                            <p:strVal val="#ppt_x"/>
                                          </p:val>
                                        </p:tav>
                                      </p:tavLst>
                                    </p:anim>
                                    <p:anim calcmode="lin" valueType="num">
                                      <p:cBhvr>
                                        <p:cTn id="21" dur="1250" fill="hold"/>
                                        <p:tgtEl>
                                          <p:spTgt spid="4"/>
                                        </p:tgtEl>
                                        <p:attrNameLst>
                                          <p:attrName>ppt_y</p:attrName>
                                        </p:attrNameLst>
                                      </p:cBhvr>
                                      <p:tavLst>
                                        <p:tav tm="0">
                                          <p:val>
                                            <p:strVal val="#ppt_y+.1"/>
                                          </p:val>
                                        </p:tav>
                                        <p:tav tm="100000">
                                          <p:val>
                                            <p:strVal val="#ppt_y"/>
                                          </p:val>
                                        </p:tav>
                                      </p:tavLst>
                                    </p:anim>
                                  </p:childTnLst>
                                </p:cTn>
                              </p:par>
                            </p:childTnLst>
                          </p:cTn>
                        </p:par>
                        <p:par>
                          <p:cTn id="22" fill="hold">
                            <p:stCondLst>
                              <p:cond delay="3750"/>
                            </p:stCondLst>
                            <p:childTnLst>
                              <p:par>
                                <p:cTn id="23" presetID="47" presetClass="entr" presetSubtype="0" fill="hold" nodeType="after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1000"/>
                                        <p:tgtEl>
                                          <p:spTgt spid="6"/>
                                        </p:tgtEl>
                                      </p:cBhvr>
                                    </p:animEffect>
                                    <p:anim calcmode="lin" valueType="num">
                                      <p:cBhvr>
                                        <p:cTn id="26" dur="1000" fill="hold"/>
                                        <p:tgtEl>
                                          <p:spTgt spid="6"/>
                                        </p:tgtEl>
                                        <p:attrNameLst>
                                          <p:attrName>ppt_x</p:attrName>
                                        </p:attrNameLst>
                                      </p:cBhvr>
                                      <p:tavLst>
                                        <p:tav tm="0">
                                          <p:val>
                                            <p:strVal val="#ppt_x"/>
                                          </p:val>
                                        </p:tav>
                                        <p:tav tm="100000">
                                          <p:val>
                                            <p:strVal val="#ppt_x"/>
                                          </p:val>
                                        </p:tav>
                                      </p:tavLst>
                                    </p:anim>
                                    <p:anim calcmode="lin" valueType="num">
                                      <p:cBhvr>
                                        <p:cTn id="27" dur="1000" fill="hold"/>
                                        <p:tgtEl>
                                          <p:spTgt spid="6"/>
                                        </p:tgtEl>
                                        <p:attrNameLst>
                                          <p:attrName>ppt_y</p:attrName>
                                        </p:attrNameLst>
                                      </p:cBhvr>
                                      <p:tavLst>
                                        <p:tav tm="0">
                                          <p:val>
                                            <p:strVal val="#ppt_y-.1"/>
                                          </p:val>
                                        </p:tav>
                                        <p:tav tm="100000">
                                          <p:val>
                                            <p:strVal val="#ppt_y"/>
                                          </p:val>
                                        </p:tav>
                                      </p:tavLst>
                                    </p:anim>
                                  </p:childTnLst>
                                </p:cTn>
                              </p:par>
                            </p:childTnLst>
                          </p:cTn>
                        </p:par>
                        <p:par>
                          <p:cTn id="28" fill="hold">
                            <p:stCondLst>
                              <p:cond delay="4750"/>
                            </p:stCondLst>
                            <p:childTnLst>
                              <p:par>
                                <p:cTn id="29" presetID="47" presetClass="entr" presetSubtype="0" fill="hold" nodeType="after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fade">
                                      <p:cBhvr>
                                        <p:cTn id="31" dur="1000"/>
                                        <p:tgtEl>
                                          <p:spTgt spid="5"/>
                                        </p:tgtEl>
                                      </p:cBhvr>
                                    </p:animEffect>
                                    <p:anim calcmode="lin" valueType="num">
                                      <p:cBhvr>
                                        <p:cTn id="32" dur="1000" fill="hold"/>
                                        <p:tgtEl>
                                          <p:spTgt spid="5"/>
                                        </p:tgtEl>
                                        <p:attrNameLst>
                                          <p:attrName>ppt_x</p:attrName>
                                        </p:attrNameLst>
                                      </p:cBhvr>
                                      <p:tavLst>
                                        <p:tav tm="0">
                                          <p:val>
                                            <p:strVal val="#ppt_x"/>
                                          </p:val>
                                        </p:tav>
                                        <p:tav tm="100000">
                                          <p:val>
                                            <p:strVal val="#ppt_x"/>
                                          </p:val>
                                        </p:tav>
                                      </p:tavLst>
                                    </p:anim>
                                    <p:anim calcmode="lin" valueType="num">
                                      <p:cBhvr>
                                        <p:cTn id="33" dur="1000" fill="hold"/>
                                        <p:tgtEl>
                                          <p:spTgt spid="5"/>
                                        </p:tgtEl>
                                        <p:attrNameLst>
                                          <p:attrName>ppt_y</p:attrName>
                                        </p:attrNameLst>
                                      </p:cBhvr>
                                      <p:tavLst>
                                        <p:tav tm="0">
                                          <p:val>
                                            <p:strVal val="#ppt_y-.1"/>
                                          </p:val>
                                        </p:tav>
                                        <p:tav tm="100000">
                                          <p:val>
                                            <p:strVal val="#ppt_y"/>
                                          </p:val>
                                        </p:tav>
                                      </p:tavLst>
                                    </p:anim>
                                  </p:childTnLst>
                                </p:cTn>
                              </p:par>
                            </p:childTnLst>
                          </p:cTn>
                        </p:par>
                        <p:par>
                          <p:cTn id="34" fill="hold">
                            <p:stCondLst>
                              <p:cond delay="5750"/>
                            </p:stCondLst>
                            <p:childTnLst>
                              <p:par>
                                <p:cTn id="35" presetID="47" presetClass="entr" presetSubtype="0" fill="hold" nodeType="after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1000"/>
                                        <p:tgtEl>
                                          <p:spTgt spid="7"/>
                                        </p:tgtEl>
                                      </p:cBhvr>
                                    </p:animEffect>
                                    <p:anim calcmode="lin" valueType="num">
                                      <p:cBhvr>
                                        <p:cTn id="38" dur="1000" fill="hold"/>
                                        <p:tgtEl>
                                          <p:spTgt spid="7"/>
                                        </p:tgtEl>
                                        <p:attrNameLst>
                                          <p:attrName>ppt_x</p:attrName>
                                        </p:attrNameLst>
                                      </p:cBhvr>
                                      <p:tavLst>
                                        <p:tav tm="0">
                                          <p:val>
                                            <p:strVal val="#ppt_x"/>
                                          </p:val>
                                        </p:tav>
                                        <p:tav tm="100000">
                                          <p:val>
                                            <p:strVal val="#ppt_x"/>
                                          </p:val>
                                        </p:tav>
                                      </p:tavLst>
                                    </p:anim>
                                    <p:anim calcmode="lin" valueType="num">
                                      <p:cBhvr>
                                        <p:cTn id="3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04.jpg"/>
          <p:cNvPicPr>
            <a:picLocks noChangeAspect="1"/>
          </p:cNvPicPr>
          <p:nvPr/>
        </p:nvPicPr>
        <p:blipFill>
          <a:blip r:embed="rId2"/>
          <a:stretch>
            <a:fillRect/>
          </a:stretch>
        </p:blipFill>
        <p:spPr>
          <a:xfrm>
            <a:off x="1568" y="0"/>
            <a:ext cx="9140863" cy="5143500"/>
          </a:xfrm>
          <a:prstGeom prst="rect">
            <a:avLst/>
          </a:prstGeom>
        </p:spPr>
      </p:pic>
      <p:pic>
        <p:nvPicPr>
          <p:cNvPr id="5" name="图片 4" descr="02.png"/>
          <p:cNvPicPr>
            <a:picLocks noChangeAspect="1"/>
          </p:cNvPicPr>
          <p:nvPr/>
        </p:nvPicPr>
        <p:blipFill>
          <a:blip r:embed="rId3" cstate="print"/>
          <a:stretch>
            <a:fillRect/>
          </a:stretch>
        </p:blipFill>
        <p:spPr>
          <a:xfrm rot="21325640">
            <a:off x="8496233" y="4372622"/>
            <a:ext cx="282562" cy="545837"/>
          </a:xfrm>
          <a:prstGeom prst="rect">
            <a:avLst/>
          </a:prstGeom>
        </p:spPr>
      </p:pic>
      <p:grpSp>
        <p:nvGrpSpPr>
          <p:cNvPr id="23" name="组合 28"/>
          <p:cNvGrpSpPr>
            <a:grpSpLocks/>
          </p:cNvGrpSpPr>
          <p:nvPr/>
        </p:nvGrpSpPr>
        <p:grpSpPr bwMode="auto">
          <a:xfrm>
            <a:off x="1622765" y="616195"/>
            <a:ext cx="4229100" cy="4229100"/>
            <a:chOff x="360195" y="1360291"/>
            <a:chExt cx="4229100" cy="4229100"/>
          </a:xfrm>
        </p:grpSpPr>
        <p:grpSp>
          <p:nvGrpSpPr>
            <p:cNvPr id="24" name="组合 27"/>
            <p:cNvGrpSpPr>
              <a:grpSpLocks/>
            </p:cNvGrpSpPr>
            <p:nvPr/>
          </p:nvGrpSpPr>
          <p:grpSpPr bwMode="auto">
            <a:xfrm>
              <a:off x="360195" y="1360291"/>
              <a:ext cx="4229100" cy="4229100"/>
              <a:chOff x="360195" y="1360291"/>
              <a:chExt cx="4229100" cy="4229100"/>
            </a:xfrm>
          </p:grpSpPr>
          <p:grpSp>
            <p:nvGrpSpPr>
              <p:cNvPr id="28" name="组合 18"/>
              <p:cNvGrpSpPr>
                <a:grpSpLocks/>
              </p:cNvGrpSpPr>
              <p:nvPr/>
            </p:nvGrpSpPr>
            <p:grpSpPr bwMode="auto">
              <a:xfrm>
                <a:off x="360195" y="1360291"/>
                <a:ext cx="4229100" cy="4229100"/>
                <a:chOff x="3643257" y="831227"/>
                <a:chExt cx="4629150" cy="4629150"/>
              </a:xfrm>
            </p:grpSpPr>
            <p:sp>
              <p:nvSpPr>
                <p:cNvPr id="31" name="椭圆 30"/>
                <p:cNvSpPr/>
                <p:nvPr/>
              </p:nvSpPr>
              <p:spPr>
                <a:xfrm>
                  <a:off x="3643257" y="831227"/>
                  <a:ext cx="4629150" cy="4629150"/>
                </a:xfrm>
                <a:prstGeom prst="ellipse">
                  <a:avLst/>
                </a:prstGeom>
                <a:solidFill>
                  <a:schemeClr val="accent5">
                    <a:lumMod val="50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nvGrpSpPr>
                <p:cNvPr id="32" name="组合 15"/>
                <p:cNvGrpSpPr>
                  <a:grpSpLocks/>
                </p:cNvGrpSpPr>
                <p:nvPr/>
              </p:nvGrpSpPr>
              <p:grpSpPr bwMode="auto">
                <a:xfrm>
                  <a:off x="4958474" y="1615750"/>
                  <a:ext cx="2294102" cy="2459302"/>
                  <a:chOff x="2522999" y="4091388"/>
                  <a:chExt cx="2294102" cy="2459302"/>
                </a:xfrm>
              </p:grpSpPr>
              <p:sp>
                <p:nvSpPr>
                  <p:cNvPr id="34" name="矩形 11"/>
                  <p:cNvSpPr>
                    <a:spLocks noChangeArrowheads="1"/>
                  </p:cNvSpPr>
                  <p:nvPr/>
                </p:nvSpPr>
                <p:spPr bwMode="auto">
                  <a:xfrm>
                    <a:off x="4331581" y="4091388"/>
                    <a:ext cx="485520" cy="2459301"/>
                  </a:xfrm>
                  <a:prstGeom prst="rect">
                    <a:avLst/>
                  </a:prstGeom>
                  <a:noFill/>
                  <a:ln w="9525">
                    <a:noFill/>
                    <a:miter lim="800000"/>
                    <a:headEnd/>
                    <a:tailEnd/>
                  </a:ln>
                </p:spPr>
                <p:txBody>
                  <a:bodyPr>
                    <a:spAutoFit/>
                  </a:bodyPr>
                  <a:lstStyle/>
                  <a:p>
                    <a:pPr algn="ctr"/>
                    <a:r>
                      <a:rPr lang="zh-CN" altLang="en-US" sz="2000" dirty="0">
                        <a:solidFill>
                          <a:schemeClr val="bg1"/>
                        </a:solidFill>
                        <a:latin typeface="方正清刻本悦宋简体" pitchFamily="2" charset="-122"/>
                        <a:ea typeface="方正清刻本悦宋简体" pitchFamily="2" charset="-122"/>
                      </a:rPr>
                      <a:t>剑走风动淋漓致</a:t>
                    </a:r>
                  </a:p>
                </p:txBody>
              </p:sp>
              <p:sp>
                <p:nvSpPr>
                  <p:cNvPr id="35" name="矩形 12"/>
                  <p:cNvSpPr>
                    <a:spLocks noChangeArrowheads="1"/>
                  </p:cNvSpPr>
                  <p:nvPr/>
                </p:nvSpPr>
                <p:spPr bwMode="auto">
                  <a:xfrm>
                    <a:off x="3720227" y="4091389"/>
                    <a:ext cx="350609" cy="2459301"/>
                  </a:xfrm>
                  <a:prstGeom prst="rect">
                    <a:avLst/>
                  </a:prstGeom>
                  <a:noFill/>
                  <a:ln w="9525">
                    <a:noFill/>
                    <a:miter lim="800000"/>
                    <a:headEnd/>
                    <a:tailEnd/>
                  </a:ln>
                </p:spPr>
                <p:txBody>
                  <a:bodyPr>
                    <a:spAutoFit/>
                  </a:bodyPr>
                  <a:lstStyle/>
                  <a:p>
                    <a:pPr algn="ctr"/>
                    <a:r>
                      <a:rPr lang="zh-CN" altLang="en-US" sz="2000" dirty="0">
                        <a:solidFill>
                          <a:schemeClr val="bg1"/>
                        </a:solidFill>
                        <a:latin typeface="方正清刻本悦宋简体" pitchFamily="2" charset="-122"/>
                        <a:ea typeface="方正清刻本悦宋简体" pitchFamily="2" charset="-122"/>
                      </a:rPr>
                      <a:t>挥毫泼墨展英姿</a:t>
                    </a:r>
                  </a:p>
                </p:txBody>
              </p:sp>
              <p:sp>
                <p:nvSpPr>
                  <p:cNvPr id="36" name="矩形 13"/>
                  <p:cNvSpPr>
                    <a:spLocks noChangeArrowheads="1"/>
                  </p:cNvSpPr>
                  <p:nvPr/>
                </p:nvSpPr>
                <p:spPr bwMode="auto">
                  <a:xfrm>
                    <a:off x="3063905" y="4091389"/>
                    <a:ext cx="395578" cy="2459301"/>
                  </a:xfrm>
                  <a:prstGeom prst="rect">
                    <a:avLst/>
                  </a:prstGeom>
                  <a:noFill/>
                  <a:ln w="9525">
                    <a:noFill/>
                    <a:miter lim="800000"/>
                    <a:headEnd/>
                    <a:tailEnd/>
                  </a:ln>
                </p:spPr>
                <p:txBody>
                  <a:bodyPr>
                    <a:spAutoFit/>
                  </a:bodyPr>
                  <a:lstStyle/>
                  <a:p>
                    <a:pPr algn="ctr"/>
                    <a:r>
                      <a:rPr lang="zh-CN" altLang="en-US" sz="2000" dirty="0">
                        <a:solidFill>
                          <a:schemeClr val="bg1"/>
                        </a:solidFill>
                        <a:latin typeface="方正清刻本悦宋简体" pitchFamily="2" charset="-122"/>
                        <a:ea typeface="方正清刻本悦宋简体" pitchFamily="2" charset="-122"/>
                      </a:rPr>
                      <a:t>自古英雄出少年</a:t>
                    </a:r>
                  </a:p>
                </p:txBody>
              </p:sp>
              <p:sp>
                <p:nvSpPr>
                  <p:cNvPr id="37" name="矩形 14"/>
                  <p:cNvSpPr>
                    <a:spLocks noChangeArrowheads="1"/>
                  </p:cNvSpPr>
                  <p:nvPr/>
                </p:nvSpPr>
                <p:spPr bwMode="auto">
                  <a:xfrm>
                    <a:off x="2522999" y="4091389"/>
                    <a:ext cx="280162" cy="2459301"/>
                  </a:xfrm>
                  <a:prstGeom prst="rect">
                    <a:avLst/>
                  </a:prstGeom>
                  <a:noFill/>
                  <a:ln w="9525">
                    <a:noFill/>
                    <a:miter lim="800000"/>
                    <a:headEnd/>
                    <a:tailEnd/>
                  </a:ln>
                </p:spPr>
                <p:txBody>
                  <a:bodyPr>
                    <a:spAutoFit/>
                  </a:bodyPr>
                  <a:lstStyle/>
                  <a:p>
                    <a:pPr algn="ctr"/>
                    <a:r>
                      <a:rPr lang="zh-CN" altLang="en-US" sz="2000" dirty="0">
                        <a:solidFill>
                          <a:schemeClr val="bg1"/>
                        </a:solidFill>
                        <a:latin typeface="方正清刻本悦宋简体" panose="020B0604020202020204" charset="-122"/>
                        <a:ea typeface="方正清刻本悦宋简体" panose="020B0604020202020204" charset="-122"/>
                      </a:rPr>
                      <a:t>江郎才现中国风</a:t>
                    </a:r>
                  </a:p>
                </p:txBody>
              </p:sp>
            </p:grpSp>
            <p:sp>
              <p:nvSpPr>
                <p:cNvPr id="33" name="椭圆 32"/>
                <p:cNvSpPr/>
                <p:nvPr/>
              </p:nvSpPr>
              <p:spPr>
                <a:xfrm>
                  <a:off x="3831109" y="878359"/>
                  <a:ext cx="4434531" cy="443453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cxnSp>
            <p:nvCxnSpPr>
              <p:cNvPr id="29" name="直接连接符 28"/>
              <p:cNvCxnSpPr/>
              <p:nvPr/>
            </p:nvCxnSpPr>
            <p:spPr>
              <a:xfrm flipH="1">
                <a:off x="1536700" y="4786313"/>
                <a:ext cx="4699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a:off x="3048000" y="4786313"/>
                <a:ext cx="4699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25" name="Group 4"/>
            <p:cNvGrpSpPr>
              <a:grpSpLocks noChangeAspect="1"/>
            </p:cNvGrpSpPr>
            <p:nvPr/>
          </p:nvGrpSpPr>
          <p:grpSpPr bwMode="auto">
            <a:xfrm>
              <a:off x="2264130" y="4542182"/>
              <a:ext cx="573204" cy="768124"/>
              <a:chOff x="4194" y="-372"/>
              <a:chExt cx="694" cy="930"/>
            </a:xfrm>
            <a:solidFill>
              <a:srgbClr val="C00000"/>
            </a:solidFill>
          </p:grpSpPr>
          <p:sp>
            <p:nvSpPr>
              <p:cNvPr id="26" name="Freeform 5"/>
              <p:cNvSpPr>
                <a:spLocks/>
              </p:cNvSpPr>
              <p:nvPr/>
            </p:nvSpPr>
            <p:spPr bwMode="auto">
              <a:xfrm>
                <a:off x="4194" y="-372"/>
                <a:ext cx="694" cy="715"/>
              </a:xfrm>
              <a:custGeom>
                <a:avLst/>
                <a:gdLst>
                  <a:gd name="T0" fmla="*/ 279 w 291"/>
                  <a:gd name="T1" fmla="*/ 117 h 300"/>
                  <a:gd name="T2" fmla="*/ 274 w 291"/>
                  <a:gd name="T3" fmla="*/ 101 h 300"/>
                  <a:gd name="T4" fmla="*/ 269 w 291"/>
                  <a:gd name="T5" fmla="*/ 84 h 300"/>
                  <a:gd name="T6" fmla="*/ 254 w 291"/>
                  <a:gd name="T7" fmla="*/ 63 h 300"/>
                  <a:gd name="T8" fmla="*/ 227 w 291"/>
                  <a:gd name="T9" fmla="*/ 37 h 300"/>
                  <a:gd name="T10" fmla="*/ 229 w 291"/>
                  <a:gd name="T11" fmla="*/ 34 h 300"/>
                  <a:gd name="T12" fmla="*/ 218 w 291"/>
                  <a:gd name="T13" fmla="*/ 23 h 300"/>
                  <a:gd name="T14" fmla="*/ 191 w 291"/>
                  <a:gd name="T15" fmla="*/ 20 h 300"/>
                  <a:gd name="T16" fmla="*/ 174 w 291"/>
                  <a:gd name="T17" fmla="*/ 9 h 300"/>
                  <a:gd name="T18" fmla="*/ 157 w 291"/>
                  <a:gd name="T19" fmla="*/ 4 h 300"/>
                  <a:gd name="T20" fmla="*/ 135 w 291"/>
                  <a:gd name="T21" fmla="*/ 6 h 300"/>
                  <a:gd name="T22" fmla="*/ 118 w 291"/>
                  <a:gd name="T23" fmla="*/ 6 h 300"/>
                  <a:gd name="T24" fmla="*/ 89 w 291"/>
                  <a:gd name="T25" fmla="*/ 14 h 300"/>
                  <a:gd name="T26" fmla="*/ 58 w 291"/>
                  <a:gd name="T27" fmla="*/ 31 h 300"/>
                  <a:gd name="T28" fmla="*/ 46 w 291"/>
                  <a:gd name="T29" fmla="*/ 40 h 300"/>
                  <a:gd name="T30" fmla="*/ 35 w 291"/>
                  <a:gd name="T31" fmla="*/ 45 h 300"/>
                  <a:gd name="T32" fmla="*/ 22 w 291"/>
                  <a:gd name="T33" fmla="*/ 65 h 300"/>
                  <a:gd name="T34" fmla="*/ 10 w 291"/>
                  <a:gd name="T35" fmla="*/ 93 h 300"/>
                  <a:gd name="T36" fmla="*/ 5 w 291"/>
                  <a:gd name="T37" fmla="*/ 103 h 300"/>
                  <a:gd name="T38" fmla="*/ 4 w 291"/>
                  <a:gd name="T39" fmla="*/ 133 h 300"/>
                  <a:gd name="T40" fmla="*/ 16 w 291"/>
                  <a:gd name="T41" fmla="*/ 172 h 300"/>
                  <a:gd name="T42" fmla="*/ 17 w 291"/>
                  <a:gd name="T43" fmla="*/ 182 h 300"/>
                  <a:gd name="T44" fmla="*/ 18 w 291"/>
                  <a:gd name="T45" fmla="*/ 187 h 300"/>
                  <a:gd name="T46" fmla="*/ 21 w 291"/>
                  <a:gd name="T47" fmla="*/ 193 h 300"/>
                  <a:gd name="T48" fmla="*/ 54 w 291"/>
                  <a:gd name="T49" fmla="*/ 227 h 300"/>
                  <a:gd name="T50" fmla="*/ 83 w 291"/>
                  <a:gd name="T51" fmla="*/ 244 h 300"/>
                  <a:gd name="T52" fmla="*/ 107 w 291"/>
                  <a:gd name="T53" fmla="*/ 263 h 300"/>
                  <a:gd name="T54" fmla="*/ 116 w 291"/>
                  <a:gd name="T55" fmla="*/ 265 h 300"/>
                  <a:gd name="T56" fmla="*/ 113 w 291"/>
                  <a:gd name="T57" fmla="*/ 273 h 300"/>
                  <a:gd name="T58" fmla="*/ 130 w 291"/>
                  <a:gd name="T59" fmla="*/ 281 h 300"/>
                  <a:gd name="T60" fmla="*/ 124 w 291"/>
                  <a:gd name="T61" fmla="*/ 287 h 300"/>
                  <a:gd name="T62" fmla="*/ 150 w 291"/>
                  <a:gd name="T63" fmla="*/ 293 h 300"/>
                  <a:gd name="T64" fmla="*/ 185 w 291"/>
                  <a:gd name="T65" fmla="*/ 289 h 300"/>
                  <a:gd name="T66" fmla="*/ 210 w 291"/>
                  <a:gd name="T67" fmla="*/ 273 h 300"/>
                  <a:gd name="T68" fmla="*/ 246 w 291"/>
                  <a:gd name="T69" fmla="*/ 252 h 300"/>
                  <a:gd name="T70" fmla="*/ 268 w 291"/>
                  <a:gd name="T71" fmla="*/ 223 h 300"/>
                  <a:gd name="T72" fmla="*/ 274 w 291"/>
                  <a:gd name="T73" fmla="*/ 196 h 300"/>
                  <a:gd name="T74" fmla="*/ 280 w 291"/>
                  <a:gd name="T75" fmla="*/ 183 h 300"/>
                  <a:gd name="T76" fmla="*/ 284 w 291"/>
                  <a:gd name="T77" fmla="*/ 159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91" h="300">
                    <a:moveTo>
                      <a:pt x="284" y="135"/>
                    </a:moveTo>
                    <a:cubicBezTo>
                      <a:pt x="285" y="127"/>
                      <a:pt x="282" y="123"/>
                      <a:pt x="279" y="117"/>
                    </a:cubicBezTo>
                    <a:cubicBezTo>
                      <a:pt x="285" y="110"/>
                      <a:pt x="273" y="107"/>
                      <a:pt x="274" y="100"/>
                    </a:cubicBezTo>
                    <a:cubicBezTo>
                      <a:pt x="274" y="101"/>
                      <a:pt x="274" y="101"/>
                      <a:pt x="274" y="101"/>
                    </a:cubicBezTo>
                    <a:cubicBezTo>
                      <a:pt x="272" y="99"/>
                      <a:pt x="272" y="99"/>
                      <a:pt x="272" y="99"/>
                    </a:cubicBezTo>
                    <a:cubicBezTo>
                      <a:pt x="278" y="93"/>
                      <a:pt x="269" y="89"/>
                      <a:pt x="269" y="84"/>
                    </a:cubicBezTo>
                    <a:cubicBezTo>
                      <a:pt x="266" y="81"/>
                      <a:pt x="268" y="71"/>
                      <a:pt x="260" y="73"/>
                    </a:cubicBezTo>
                    <a:cubicBezTo>
                      <a:pt x="260" y="68"/>
                      <a:pt x="258" y="66"/>
                      <a:pt x="254" y="63"/>
                    </a:cubicBezTo>
                    <a:cubicBezTo>
                      <a:pt x="246" y="57"/>
                      <a:pt x="241" y="41"/>
                      <a:pt x="229" y="40"/>
                    </a:cubicBezTo>
                    <a:cubicBezTo>
                      <a:pt x="228" y="39"/>
                      <a:pt x="227" y="38"/>
                      <a:pt x="227" y="37"/>
                    </a:cubicBezTo>
                    <a:cubicBezTo>
                      <a:pt x="228" y="37"/>
                      <a:pt x="228" y="36"/>
                      <a:pt x="229" y="36"/>
                    </a:cubicBezTo>
                    <a:cubicBezTo>
                      <a:pt x="229" y="34"/>
                      <a:pt x="229" y="34"/>
                      <a:pt x="229" y="34"/>
                    </a:cubicBezTo>
                    <a:cubicBezTo>
                      <a:pt x="226" y="33"/>
                      <a:pt x="224" y="32"/>
                      <a:pt x="221" y="31"/>
                    </a:cubicBezTo>
                    <a:cubicBezTo>
                      <a:pt x="223" y="29"/>
                      <a:pt x="221" y="24"/>
                      <a:pt x="218" y="23"/>
                    </a:cubicBezTo>
                    <a:cubicBezTo>
                      <a:pt x="213" y="22"/>
                      <a:pt x="212" y="22"/>
                      <a:pt x="206" y="21"/>
                    </a:cubicBezTo>
                    <a:cubicBezTo>
                      <a:pt x="202" y="17"/>
                      <a:pt x="196" y="19"/>
                      <a:pt x="191" y="20"/>
                    </a:cubicBezTo>
                    <a:cubicBezTo>
                      <a:pt x="189" y="14"/>
                      <a:pt x="182" y="16"/>
                      <a:pt x="178" y="14"/>
                    </a:cubicBezTo>
                    <a:cubicBezTo>
                      <a:pt x="176" y="12"/>
                      <a:pt x="174" y="11"/>
                      <a:pt x="174" y="9"/>
                    </a:cubicBezTo>
                    <a:cubicBezTo>
                      <a:pt x="168" y="9"/>
                      <a:pt x="164" y="6"/>
                      <a:pt x="157" y="7"/>
                    </a:cubicBezTo>
                    <a:cubicBezTo>
                      <a:pt x="157" y="4"/>
                      <a:pt x="157" y="4"/>
                      <a:pt x="157" y="4"/>
                    </a:cubicBezTo>
                    <a:cubicBezTo>
                      <a:pt x="153" y="0"/>
                      <a:pt x="148" y="6"/>
                      <a:pt x="144" y="1"/>
                    </a:cubicBezTo>
                    <a:cubicBezTo>
                      <a:pt x="140" y="2"/>
                      <a:pt x="139" y="5"/>
                      <a:pt x="135" y="6"/>
                    </a:cubicBezTo>
                    <a:cubicBezTo>
                      <a:pt x="132" y="7"/>
                      <a:pt x="126" y="9"/>
                      <a:pt x="124" y="4"/>
                    </a:cubicBezTo>
                    <a:cubicBezTo>
                      <a:pt x="122" y="4"/>
                      <a:pt x="119" y="4"/>
                      <a:pt x="118" y="6"/>
                    </a:cubicBezTo>
                    <a:cubicBezTo>
                      <a:pt x="114" y="2"/>
                      <a:pt x="112" y="11"/>
                      <a:pt x="107" y="6"/>
                    </a:cubicBezTo>
                    <a:cubicBezTo>
                      <a:pt x="103" y="16"/>
                      <a:pt x="96" y="9"/>
                      <a:pt x="89" y="14"/>
                    </a:cubicBezTo>
                    <a:cubicBezTo>
                      <a:pt x="84" y="23"/>
                      <a:pt x="74" y="15"/>
                      <a:pt x="69" y="25"/>
                    </a:cubicBezTo>
                    <a:cubicBezTo>
                      <a:pt x="64" y="22"/>
                      <a:pt x="63" y="35"/>
                      <a:pt x="58" y="31"/>
                    </a:cubicBezTo>
                    <a:cubicBezTo>
                      <a:pt x="58" y="32"/>
                      <a:pt x="58" y="32"/>
                      <a:pt x="58" y="32"/>
                    </a:cubicBezTo>
                    <a:cubicBezTo>
                      <a:pt x="56" y="38"/>
                      <a:pt x="47" y="32"/>
                      <a:pt x="46" y="40"/>
                    </a:cubicBezTo>
                    <a:cubicBezTo>
                      <a:pt x="40" y="40"/>
                      <a:pt x="38" y="39"/>
                      <a:pt x="34" y="43"/>
                    </a:cubicBezTo>
                    <a:cubicBezTo>
                      <a:pt x="35" y="45"/>
                      <a:pt x="35" y="45"/>
                      <a:pt x="35" y="45"/>
                    </a:cubicBezTo>
                    <a:cubicBezTo>
                      <a:pt x="32" y="49"/>
                      <a:pt x="32" y="53"/>
                      <a:pt x="27" y="53"/>
                    </a:cubicBezTo>
                    <a:cubicBezTo>
                      <a:pt x="24" y="57"/>
                      <a:pt x="20" y="61"/>
                      <a:pt x="22" y="65"/>
                    </a:cubicBezTo>
                    <a:cubicBezTo>
                      <a:pt x="9" y="69"/>
                      <a:pt x="20" y="87"/>
                      <a:pt x="8" y="92"/>
                    </a:cubicBezTo>
                    <a:cubicBezTo>
                      <a:pt x="10" y="93"/>
                      <a:pt x="10" y="93"/>
                      <a:pt x="10" y="93"/>
                    </a:cubicBezTo>
                    <a:cubicBezTo>
                      <a:pt x="8" y="96"/>
                      <a:pt x="8" y="102"/>
                      <a:pt x="3" y="99"/>
                    </a:cubicBezTo>
                    <a:cubicBezTo>
                      <a:pt x="2" y="101"/>
                      <a:pt x="4" y="102"/>
                      <a:pt x="5" y="103"/>
                    </a:cubicBezTo>
                    <a:cubicBezTo>
                      <a:pt x="2" y="109"/>
                      <a:pt x="6" y="114"/>
                      <a:pt x="8" y="121"/>
                    </a:cubicBezTo>
                    <a:cubicBezTo>
                      <a:pt x="5" y="124"/>
                      <a:pt x="0" y="128"/>
                      <a:pt x="4" y="133"/>
                    </a:cubicBezTo>
                    <a:cubicBezTo>
                      <a:pt x="12" y="137"/>
                      <a:pt x="0" y="147"/>
                      <a:pt x="8" y="149"/>
                    </a:cubicBezTo>
                    <a:cubicBezTo>
                      <a:pt x="5" y="159"/>
                      <a:pt x="14" y="166"/>
                      <a:pt x="16" y="172"/>
                    </a:cubicBezTo>
                    <a:cubicBezTo>
                      <a:pt x="13" y="175"/>
                      <a:pt x="17" y="180"/>
                      <a:pt x="16" y="183"/>
                    </a:cubicBezTo>
                    <a:cubicBezTo>
                      <a:pt x="17" y="182"/>
                      <a:pt x="17" y="182"/>
                      <a:pt x="17" y="182"/>
                    </a:cubicBezTo>
                    <a:cubicBezTo>
                      <a:pt x="19" y="184"/>
                      <a:pt x="19" y="184"/>
                      <a:pt x="19" y="184"/>
                    </a:cubicBezTo>
                    <a:cubicBezTo>
                      <a:pt x="19" y="185"/>
                      <a:pt x="19" y="186"/>
                      <a:pt x="18" y="187"/>
                    </a:cubicBezTo>
                    <a:cubicBezTo>
                      <a:pt x="26" y="191"/>
                      <a:pt x="26" y="191"/>
                      <a:pt x="26" y="191"/>
                    </a:cubicBezTo>
                    <a:cubicBezTo>
                      <a:pt x="21" y="193"/>
                      <a:pt x="21" y="193"/>
                      <a:pt x="21" y="193"/>
                    </a:cubicBezTo>
                    <a:cubicBezTo>
                      <a:pt x="26" y="202"/>
                      <a:pt x="38" y="205"/>
                      <a:pt x="43" y="215"/>
                    </a:cubicBezTo>
                    <a:cubicBezTo>
                      <a:pt x="51" y="215"/>
                      <a:pt x="47" y="225"/>
                      <a:pt x="54" y="227"/>
                    </a:cubicBezTo>
                    <a:cubicBezTo>
                      <a:pt x="64" y="224"/>
                      <a:pt x="62" y="237"/>
                      <a:pt x="71" y="236"/>
                    </a:cubicBezTo>
                    <a:cubicBezTo>
                      <a:pt x="72" y="243"/>
                      <a:pt x="83" y="237"/>
                      <a:pt x="83" y="244"/>
                    </a:cubicBezTo>
                    <a:cubicBezTo>
                      <a:pt x="86" y="244"/>
                      <a:pt x="86" y="244"/>
                      <a:pt x="86" y="244"/>
                    </a:cubicBezTo>
                    <a:cubicBezTo>
                      <a:pt x="92" y="253"/>
                      <a:pt x="104" y="253"/>
                      <a:pt x="107" y="263"/>
                    </a:cubicBezTo>
                    <a:cubicBezTo>
                      <a:pt x="110" y="261"/>
                      <a:pt x="115" y="259"/>
                      <a:pt x="117" y="263"/>
                    </a:cubicBezTo>
                    <a:cubicBezTo>
                      <a:pt x="116" y="265"/>
                      <a:pt x="116" y="265"/>
                      <a:pt x="116" y="265"/>
                    </a:cubicBezTo>
                    <a:cubicBezTo>
                      <a:pt x="120" y="269"/>
                      <a:pt x="120" y="269"/>
                      <a:pt x="120" y="269"/>
                    </a:cubicBezTo>
                    <a:cubicBezTo>
                      <a:pt x="119" y="273"/>
                      <a:pt x="114" y="269"/>
                      <a:pt x="113" y="273"/>
                    </a:cubicBezTo>
                    <a:cubicBezTo>
                      <a:pt x="116" y="275"/>
                      <a:pt x="120" y="278"/>
                      <a:pt x="122" y="275"/>
                    </a:cubicBezTo>
                    <a:cubicBezTo>
                      <a:pt x="124" y="278"/>
                      <a:pt x="127" y="278"/>
                      <a:pt x="130" y="281"/>
                    </a:cubicBezTo>
                    <a:cubicBezTo>
                      <a:pt x="132" y="283"/>
                      <a:pt x="135" y="277"/>
                      <a:pt x="137" y="282"/>
                    </a:cubicBezTo>
                    <a:cubicBezTo>
                      <a:pt x="133" y="285"/>
                      <a:pt x="130" y="285"/>
                      <a:pt x="124" y="287"/>
                    </a:cubicBezTo>
                    <a:cubicBezTo>
                      <a:pt x="126" y="287"/>
                      <a:pt x="130" y="289"/>
                      <a:pt x="130" y="287"/>
                    </a:cubicBezTo>
                    <a:cubicBezTo>
                      <a:pt x="135" y="291"/>
                      <a:pt x="145" y="288"/>
                      <a:pt x="150" y="293"/>
                    </a:cubicBezTo>
                    <a:cubicBezTo>
                      <a:pt x="154" y="294"/>
                      <a:pt x="156" y="293"/>
                      <a:pt x="157" y="290"/>
                    </a:cubicBezTo>
                    <a:cubicBezTo>
                      <a:pt x="168" y="300"/>
                      <a:pt x="174" y="285"/>
                      <a:pt x="185" y="289"/>
                    </a:cubicBezTo>
                    <a:cubicBezTo>
                      <a:pt x="195" y="289"/>
                      <a:pt x="191" y="272"/>
                      <a:pt x="202" y="279"/>
                    </a:cubicBezTo>
                    <a:cubicBezTo>
                      <a:pt x="205" y="274"/>
                      <a:pt x="211" y="281"/>
                      <a:pt x="210" y="273"/>
                    </a:cubicBezTo>
                    <a:cubicBezTo>
                      <a:pt x="212" y="269"/>
                      <a:pt x="216" y="270"/>
                      <a:pt x="219" y="270"/>
                    </a:cubicBezTo>
                    <a:cubicBezTo>
                      <a:pt x="225" y="260"/>
                      <a:pt x="237" y="259"/>
                      <a:pt x="246" y="252"/>
                    </a:cubicBezTo>
                    <a:cubicBezTo>
                      <a:pt x="245" y="245"/>
                      <a:pt x="253" y="244"/>
                      <a:pt x="253" y="237"/>
                    </a:cubicBezTo>
                    <a:cubicBezTo>
                      <a:pt x="260" y="234"/>
                      <a:pt x="260" y="225"/>
                      <a:pt x="268" y="223"/>
                    </a:cubicBezTo>
                    <a:cubicBezTo>
                      <a:pt x="267" y="218"/>
                      <a:pt x="269" y="210"/>
                      <a:pt x="270" y="205"/>
                    </a:cubicBezTo>
                    <a:cubicBezTo>
                      <a:pt x="273" y="203"/>
                      <a:pt x="270" y="197"/>
                      <a:pt x="274" y="196"/>
                    </a:cubicBezTo>
                    <a:cubicBezTo>
                      <a:pt x="274" y="195"/>
                      <a:pt x="274" y="195"/>
                      <a:pt x="274" y="195"/>
                    </a:cubicBezTo>
                    <a:cubicBezTo>
                      <a:pt x="281" y="194"/>
                      <a:pt x="274" y="185"/>
                      <a:pt x="280" y="183"/>
                    </a:cubicBezTo>
                    <a:cubicBezTo>
                      <a:pt x="280" y="179"/>
                      <a:pt x="280" y="171"/>
                      <a:pt x="284" y="169"/>
                    </a:cubicBezTo>
                    <a:cubicBezTo>
                      <a:pt x="284" y="159"/>
                      <a:pt x="284" y="159"/>
                      <a:pt x="284" y="159"/>
                    </a:cubicBezTo>
                    <a:cubicBezTo>
                      <a:pt x="279" y="151"/>
                      <a:pt x="291" y="143"/>
                      <a:pt x="284" y="135"/>
                    </a:cubicBezTo>
                    <a:close/>
                  </a:path>
                </a:pathLst>
              </a:custGeom>
              <a:solidFill>
                <a:schemeClr val="bg1"/>
              </a:solidFill>
              <a:ln>
                <a:noFill/>
              </a:ln>
              <a:extLst/>
            </p:spPr>
            <p:txBody>
              <a:bodyPr/>
              <a:lstStyle/>
              <a:p>
                <a:pPr fontAlgn="auto">
                  <a:spcBef>
                    <a:spcPts val="0"/>
                  </a:spcBef>
                  <a:spcAft>
                    <a:spcPts val="0"/>
                  </a:spcAft>
                  <a:defRPr/>
                </a:pPr>
                <a:endParaRPr lang="zh-CN" altLang="en-US">
                  <a:latin typeface="+mn-lt"/>
                  <a:ea typeface="+mn-ea"/>
                </a:endParaRPr>
              </a:p>
            </p:txBody>
          </p:sp>
          <p:sp>
            <p:nvSpPr>
              <p:cNvPr id="27" name="Freeform 6"/>
              <p:cNvSpPr>
                <a:spLocks/>
              </p:cNvSpPr>
              <p:nvPr/>
            </p:nvSpPr>
            <p:spPr bwMode="auto">
              <a:xfrm>
                <a:off x="4449" y="551"/>
                <a:ext cx="12" cy="7"/>
              </a:xfrm>
              <a:custGeom>
                <a:avLst/>
                <a:gdLst>
                  <a:gd name="T0" fmla="*/ 4 w 5"/>
                  <a:gd name="T1" fmla="*/ 3 h 3"/>
                  <a:gd name="T2" fmla="*/ 0 w 5"/>
                  <a:gd name="T3" fmla="*/ 0 h 3"/>
                  <a:gd name="T4" fmla="*/ 4 w 5"/>
                  <a:gd name="T5" fmla="*/ 3 h 3"/>
                </a:gdLst>
                <a:ahLst/>
                <a:cxnLst>
                  <a:cxn ang="0">
                    <a:pos x="T0" y="T1"/>
                  </a:cxn>
                  <a:cxn ang="0">
                    <a:pos x="T2" y="T3"/>
                  </a:cxn>
                  <a:cxn ang="0">
                    <a:pos x="T4" y="T5"/>
                  </a:cxn>
                </a:cxnLst>
                <a:rect l="0" t="0" r="r" b="b"/>
                <a:pathLst>
                  <a:path w="5" h="3">
                    <a:moveTo>
                      <a:pt x="4" y="3"/>
                    </a:moveTo>
                    <a:cubicBezTo>
                      <a:pt x="5" y="0"/>
                      <a:pt x="1" y="1"/>
                      <a:pt x="0" y="0"/>
                    </a:cubicBezTo>
                    <a:lnTo>
                      <a:pt x="4" y="3"/>
                    </a:lnTo>
                    <a:close/>
                  </a:path>
                </a:pathLst>
              </a:custGeom>
              <a:grpFill/>
              <a:ln>
                <a:noFill/>
              </a:ln>
              <a:extLst/>
            </p:spPr>
            <p:txBody>
              <a:bodyPr/>
              <a:lstStyle/>
              <a:p>
                <a:pPr fontAlgn="auto">
                  <a:spcBef>
                    <a:spcPts val="0"/>
                  </a:spcBef>
                  <a:spcAft>
                    <a:spcPts val="0"/>
                  </a:spcAft>
                  <a:defRPr/>
                </a:pPr>
                <a:endParaRPr lang="zh-CN" altLang="en-US">
                  <a:latin typeface="+mn-lt"/>
                  <a:ea typeface="+mn-ea"/>
                </a:endParaRPr>
              </a:p>
            </p:txBody>
          </p:sp>
        </p:grpSp>
      </p:grpSp>
      <p:cxnSp>
        <p:nvCxnSpPr>
          <p:cNvPr id="38" name="直接连接符 37"/>
          <p:cNvCxnSpPr/>
          <p:nvPr/>
        </p:nvCxnSpPr>
        <p:spPr>
          <a:xfrm rot="5400000">
            <a:off x="5299081" y="-12701"/>
            <a:ext cx="1643056" cy="1525582"/>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pic>
        <p:nvPicPr>
          <p:cNvPr id="4" name="图片 3" descr="01.png"/>
          <p:cNvPicPr>
            <a:picLocks noChangeAspect="1"/>
          </p:cNvPicPr>
          <p:nvPr/>
        </p:nvPicPr>
        <p:blipFill>
          <a:blip r:embed="rId4" cstate="print"/>
          <a:srcRect l="3333" t="5682" r="1667"/>
          <a:stretch>
            <a:fillRect/>
          </a:stretch>
        </p:blipFill>
        <p:spPr>
          <a:xfrm>
            <a:off x="4726342" y="3360219"/>
            <a:ext cx="2820865" cy="1643056"/>
          </a:xfrm>
          <a:prstGeom prst="rect">
            <a:avLst/>
          </a:prstGeom>
        </p:spPr>
      </p:pic>
    </p:spTree>
  </p:cSld>
  <p:clrMapOvr>
    <a:masterClrMapping/>
  </p:clrMapOvr>
  <p:transition>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strVal val="#ppt_h"/>
                                          </p:val>
                                        </p:tav>
                                        <p:tav tm="100000">
                                          <p:val>
                                            <p:strVal val="#ppt_h"/>
                                          </p:val>
                                        </p:tav>
                                      </p:tavLst>
                                    </p:anim>
                                  </p:childTnLst>
                                </p:cTn>
                              </p:par>
                              <p:par>
                                <p:cTn id="9" presetID="17" presetClass="entr" presetSubtype="1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p:cTn id="11" dur="500" fill="hold"/>
                                        <p:tgtEl>
                                          <p:spTgt spid="5"/>
                                        </p:tgtEl>
                                        <p:attrNameLst>
                                          <p:attrName>ppt_w</p:attrName>
                                        </p:attrNameLst>
                                      </p:cBhvr>
                                      <p:tavLst>
                                        <p:tav tm="0">
                                          <p:val>
                                            <p:fltVal val="0"/>
                                          </p:val>
                                        </p:tav>
                                        <p:tav tm="100000">
                                          <p:val>
                                            <p:strVal val="#ppt_w"/>
                                          </p:val>
                                        </p:tav>
                                      </p:tavLst>
                                    </p:anim>
                                    <p:anim calcmode="lin" valueType="num">
                                      <p:cBhvr>
                                        <p:cTn id="12" dur="500" fill="hold"/>
                                        <p:tgtEl>
                                          <p:spTgt spid="5"/>
                                        </p:tgtEl>
                                        <p:attrNameLst>
                                          <p:attrName>ppt_h</p:attrName>
                                        </p:attrNameLst>
                                      </p:cBhvr>
                                      <p:tavLst>
                                        <p:tav tm="0">
                                          <p:val>
                                            <p:strVal val="#ppt_h"/>
                                          </p:val>
                                        </p:tav>
                                        <p:tav tm="100000">
                                          <p:val>
                                            <p:strVal val="#ppt_h"/>
                                          </p:val>
                                        </p:tav>
                                      </p:tavLst>
                                    </p:anim>
                                  </p:childTnLst>
                                </p:cTn>
                              </p:par>
                            </p:childTnLst>
                          </p:cTn>
                        </p:par>
                        <p:par>
                          <p:cTn id="13" fill="hold">
                            <p:stCondLst>
                              <p:cond delay="1000"/>
                            </p:stCondLst>
                            <p:childTnLst>
                              <p:par>
                                <p:cTn id="14" presetID="10" presetClass="entr" presetSubtype="0" fill="hold" nodeType="after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fade">
                                      <p:cBhvr>
                                        <p:cTn id="16" dur="1000"/>
                                        <p:tgtEl>
                                          <p:spTgt spid="23"/>
                                        </p:tgtEl>
                                      </p:cBhvr>
                                    </p:animEffect>
                                  </p:childTnLst>
                                </p:cTn>
                              </p:par>
                            </p:childTnLst>
                          </p:cTn>
                        </p:par>
                        <p:par>
                          <p:cTn id="17" fill="hold">
                            <p:stCondLst>
                              <p:cond delay="2000"/>
                            </p:stCondLst>
                            <p:childTnLst>
                              <p:par>
                                <p:cTn id="18" presetID="22" presetClass="entr" presetSubtype="4" fill="hold" nodeType="afterEffect">
                                  <p:stCondLst>
                                    <p:cond delay="0"/>
                                  </p:stCondLst>
                                  <p:childTnLst>
                                    <p:set>
                                      <p:cBhvr>
                                        <p:cTn id="19" dur="1" fill="hold">
                                          <p:stCondLst>
                                            <p:cond delay="0"/>
                                          </p:stCondLst>
                                        </p:cTn>
                                        <p:tgtEl>
                                          <p:spTgt spid="38"/>
                                        </p:tgtEl>
                                        <p:attrNameLst>
                                          <p:attrName>style.visibility</p:attrName>
                                        </p:attrNameLst>
                                      </p:cBhvr>
                                      <p:to>
                                        <p:strVal val="visible"/>
                                      </p:to>
                                    </p:set>
                                    <p:animEffect transition="in" filter="wipe(down)">
                                      <p:cBhvr>
                                        <p:cTn id="20" dur="500"/>
                                        <p:tgtEl>
                                          <p:spTgt spid="38"/>
                                        </p:tgtEl>
                                      </p:cBhvr>
                                    </p:animEffect>
                                  </p:childTnLst>
                                </p:cTn>
                              </p:par>
                              <p:par>
                                <p:cTn id="21" presetID="47" presetClass="entr" presetSubtype="0" fill="hold" nodeType="withEffect">
                                  <p:stCondLst>
                                    <p:cond delay="0"/>
                                  </p:stCondLst>
                                  <p:childTnLst>
                                    <p:set>
                                      <p:cBhvr>
                                        <p:cTn id="22" dur="1" fill="hold">
                                          <p:stCondLst>
                                            <p:cond delay="0"/>
                                          </p:stCondLst>
                                        </p:cTn>
                                        <p:tgtEl>
                                          <p:spTgt spid="23"/>
                                        </p:tgtEl>
                                        <p:attrNameLst>
                                          <p:attrName>style.visibility</p:attrName>
                                        </p:attrNameLst>
                                      </p:cBhvr>
                                      <p:to>
                                        <p:strVal val="visible"/>
                                      </p:to>
                                    </p:set>
                                    <p:animEffect transition="in" filter="fade">
                                      <p:cBhvr>
                                        <p:cTn id="23" dur="1000"/>
                                        <p:tgtEl>
                                          <p:spTgt spid="23"/>
                                        </p:tgtEl>
                                      </p:cBhvr>
                                    </p:animEffect>
                                    <p:anim calcmode="lin" valueType="num">
                                      <p:cBhvr>
                                        <p:cTn id="24" dur="1000" fill="hold"/>
                                        <p:tgtEl>
                                          <p:spTgt spid="23"/>
                                        </p:tgtEl>
                                        <p:attrNameLst>
                                          <p:attrName>ppt_x</p:attrName>
                                        </p:attrNameLst>
                                      </p:cBhvr>
                                      <p:tavLst>
                                        <p:tav tm="0">
                                          <p:val>
                                            <p:strVal val="#ppt_x"/>
                                          </p:val>
                                        </p:tav>
                                        <p:tav tm="100000">
                                          <p:val>
                                            <p:strVal val="#ppt_x"/>
                                          </p:val>
                                        </p:tav>
                                      </p:tavLst>
                                    </p:anim>
                                    <p:anim calcmode="lin" valueType="num">
                                      <p:cBhvr>
                                        <p:cTn id="25" dur="1000" fill="hold"/>
                                        <p:tgtEl>
                                          <p:spTgt spid="23"/>
                                        </p:tgtEl>
                                        <p:attrNameLst>
                                          <p:attrName>ppt_y</p:attrName>
                                        </p:attrNameLst>
                                      </p:cBhvr>
                                      <p:tavLst>
                                        <p:tav tm="0">
                                          <p:val>
                                            <p:strVal val="#ppt_y-.1"/>
                                          </p:val>
                                        </p:tav>
                                        <p:tav tm="100000">
                                          <p:val>
                                            <p:strVal val="#ppt_y"/>
                                          </p:val>
                                        </p:tav>
                                      </p:tavLst>
                                    </p:anim>
                                  </p:childTnLst>
                                </p:cTn>
                              </p:par>
                              <p:par>
                                <p:cTn id="26" presetID="47" presetClass="entr" presetSubtype="0" fill="hold" nodeType="withEffect">
                                  <p:stCondLst>
                                    <p:cond delay="0"/>
                                  </p:stCondLst>
                                  <p:childTnLst>
                                    <p:set>
                                      <p:cBhvr>
                                        <p:cTn id="27" dur="1" fill="hold">
                                          <p:stCondLst>
                                            <p:cond delay="0"/>
                                          </p:stCondLst>
                                        </p:cTn>
                                        <p:tgtEl>
                                          <p:spTgt spid="38"/>
                                        </p:tgtEl>
                                        <p:attrNameLst>
                                          <p:attrName>style.visibility</p:attrName>
                                        </p:attrNameLst>
                                      </p:cBhvr>
                                      <p:to>
                                        <p:strVal val="visible"/>
                                      </p:to>
                                    </p:set>
                                    <p:animEffect transition="in" filter="fade">
                                      <p:cBhvr>
                                        <p:cTn id="28" dur="1000"/>
                                        <p:tgtEl>
                                          <p:spTgt spid="38"/>
                                        </p:tgtEl>
                                      </p:cBhvr>
                                    </p:animEffect>
                                    <p:anim calcmode="lin" valueType="num">
                                      <p:cBhvr>
                                        <p:cTn id="29" dur="1000" fill="hold"/>
                                        <p:tgtEl>
                                          <p:spTgt spid="38"/>
                                        </p:tgtEl>
                                        <p:attrNameLst>
                                          <p:attrName>ppt_x</p:attrName>
                                        </p:attrNameLst>
                                      </p:cBhvr>
                                      <p:tavLst>
                                        <p:tav tm="0">
                                          <p:val>
                                            <p:strVal val="#ppt_x"/>
                                          </p:val>
                                        </p:tav>
                                        <p:tav tm="100000">
                                          <p:val>
                                            <p:strVal val="#ppt_x"/>
                                          </p:val>
                                        </p:tav>
                                      </p:tavLst>
                                    </p:anim>
                                    <p:anim calcmode="lin" valueType="num">
                                      <p:cBhvr>
                                        <p:cTn id="30" dur="1000" fill="hold"/>
                                        <p:tgtEl>
                                          <p:spTgt spid="3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descr="02.jpg"/>
          <p:cNvPicPr>
            <a:picLocks noChangeAspect="1"/>
          </p:cNvPicPr>
          <p:nvPr/>
        </p:nvPicPr>
        <p:blipFill>
          <a:blip r:embed="rId2"/>
          <a:srcRect l="776"/>
          <a:stretch>
            <a:fillRect/>
          </a:stretch>
        </p:blipFill>
        <p:spPr>
          <a:xfrm>
            <a:off x="-28690" y="52043"/>
            <a:ext cx="9142431" cy="5143500"/>
          </a:xfrm>
          <a:prstGeom prst="rect">
            <a:avLst/>
          </a:prstGeom>
        </p:spPr>
      </p:pic>
      <p:pic>
        <p:nvPicPr>
          <p:cNvPr id="4" name="图片 3" descr="01.png"/>
          <p:cNvPicPr>
            <a:picLocks noChangeAspect="1"/>
          </p:cNvPicPr>
          <p:nvPr/>
        </p:nvPicPr>
        <p:blipFill>
          <a:blip r:embed="rId3" cstate="print"/>
          <a:srcRect l="3333" t="5682" r="1667"/>
          <a:stretch>
            <a:fillRect/>
          </a:stretch>
        </p:blipFill>
        <p:spPr>
          <a:xfrm>
            <a:off x="2714612" y="2700301"/>
            <a:ext cx="4071966" cy="2371779"/>
          </a:xfrm>
          <a:prstGeom prst="rect">
            <a:avLst/>
          </a:prstGeom>
        </p:spPr>
      </p:pic>
      <p:sp>
        <p:nvSpPr>
          <p:cNvPr id="18" name="TextBox 17"/>
          <p:cNvSpPr txBox="1"/>
          <p:nvPr/>
        </p:nvSpPr>
        <p:spPr>
          <a:xfrm>
            <a:off x="3947410" y="714362"/>
            <a:ext cx="3057247" cy="954107"/>
          </a:xfrm>
          <a:prstGeom prst="rect">
            <a:avLst/>
          </a:prstGeom>
          <a:noFill/>
        </p:spPr>
        <p:txBody>
          <a:bodyPr wrap="none" rtlCol="0">
            <a:spAutoFit/>
          </a:bodyPr>
          <a:lstStyle/>
          <a:p>
            <a:r>
              <a:rPr lang="zh-CN" altLang="en-US" sz="5600" dirty="0">
                <a:ln w="63500">
                  <a:noFill/>
                </a:ln>
                <a:solidFill>
                  <a:schemeClr val="accent5">
                    <a:lumMod val="50000"/>
                  </a:schemeClr>
                </a:solidFill>
                <a:latin typeface="方正清刻本悦宋简体" panose="020B0604020202020204" charset="-122"/>
                <a:ea typeface="方正清刻本悦宋简体" panose="020B0604020202020204" charset="-122"/>
              </a:rPr>
              <a:t>您的欣赏</a:t>
            </a:r>
          </a:p>
        </p:txBody>
      </p:sp>
      <p:sp>
        <p:nvSpPr>
          <p:cNvPr id="20" name="TextBox 19"/>
          <p:cNvSpPr txBox="1"/>
          <p:nvPr/>
        </p:nvSpPr>
        <p:spPr>
          <a:xfrm>
            <a:off x="1490090" y="384315"/>
            <a:ext cx="1338828" cy="1477328"/>
          </a:xfrm>
          <a:prstGeom prst="rect">
            <a:avLst/>
          </a:prstGeom>
          <a:noFill/>
        </p:spPr>
        <p:txBody>
          <a:bodyPr wrap="none" rtlCol="0">
            <a:spAutoFit/>
          </a:bodyPr>
          <a:lstStyle/>
          <a:p>
            <a:r>
              <a:rPr lang="zh-CN" altLang="en-US" sz="9000" dirty="0">
                <a:solidFill>
                  <a:schemeClr val="accent5">
                    <a:lumMod val="50000"/>
                  </a:schemeClr>
                </a:solidFill>
                <a:latin typeface="方正字迹-佛君包装简体" pitchFamily="2" charset="-122"/>
                <a:ea typeface="方正字迹-佛君包装简体" pitchFamily="2" charset="-122"/>
              </a:rPr>
              <a:t>感</a:t>
            </a:r>
          </a:p>
        </p:txBody>
      </p:sp>
      <p:sp>
        <p:nvSpPr>
          <p:cNvPr id="21" name="TextBox 20"/>
          <p:cNvSpPr txBox="1"/>
          <p:nvPr/>
        </p:nvSpPr>
        <p:spPr>
          <a:xfrm>
            <a:off x="2608581" y="991834"/>
            <a:ext cx="1338828" cy="1477328"/>
          </a:xfrm>
          <a:prstGeom prst="rect">
            <a:avLst/>
          </a:prstGeom>
          <a:noFill/>
        </p:spPr>
        <p:txBody>
          <a:bodyPr wrap="none" rtlCol="0">
            <a:spAutoFit/>
          </a:bodyPr>
          <a:lstStyle/>
          <a:p>
            <a:r>
              <a:rPr lang="zh-CN" altLang="en-US" sz="9000" dirty="0">
                <a:solidFill>
                  <a:schemeClr val="accent5">
                    <a:lumMod val="50000"/>
                  </a:schemeClr>
                </a:solidFill>
                <a:latin typeface="方正字迹-佛君包装简体" pitchFamily="2" charset="-122"/>
                <a:ea typeface="方正字迹-佛君包装简体" pitchFamily="2" charset="-122"/>
              </a:rPr>
              <a:t>谢</a:t>
            </a:r>
          </a:p>
        </p:txBody>
      </p:sp>
      <p:pic>
        <p:nvPicPr>
          <p:cNvPr id="22" name="图片 21" descr="02.png"/>
          <p:cNvPicPr>
            <a:picLocks noChangeAspect="1"/>
          </p:cNvPicPr>
          <p:nvPr/>
        </p:nvPicPr>
        <p:blipFill>
          <a:blip r:embed="rId4" cstate="print"/>
          <a:stretch>
            <a:fillRect/>
          </a:stretch>
        </p:blipFill>
        <p:spPr>
          <a:xfrm rot="21325640">
            <a:off x="3960851" y="1693065"/>
            <a:ext cx="178240" cy="344314"/>
          </a:xfrm>
          <a:prstGeom prst="rect">
            <a:avLst/>
          </a:prstGeom>
        </p:spPr>
      </p:pic>
    </p:spTree>
  </p:cSld>
  <p:clrMapOvr>
    <a:masterClrMapping/>
  </p:clrMapOvr>
  <p:transition>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strVal val="#ppt_h"/>
                                          </p:val>
                                        </p:tav>
                                        <p:tav tm="100000">
                                          <p:val>
                                            <p:strVal val="#ppt_h"/>
                                          </p:val>
                                        </p:tav>
                                      </p:tavLst>
                                    </p:anim>
                                  </p:childTnLst>
                                </p:cTn>
                              </p:par>
                              <p:par>
                                <p:cTn id="9" presetID="42" presetClass="entr" presetSubtype="0"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fade">
                                      <p:cBhvr>
                                        <p:cTn id="11" dur="1000"/>
                                        <p:tgtEl>
                                          <p:spTgt spid="20"/>
                                        </p:tgtEl>
                                      </p:cBhvr>
                                    </p:animEffect>
                                    <p:anim calcmode="lin" valueType="num">
                                      <p:cBhvr>
                                        <p:cTn id="12" dur="1000" fill="hold"/>
                                        <p:tgtEl>
                                          <p:spTgt spid="20"/>
                                        </p:tgtEl>
                                        <p:attrNameLst>
                                          <p:attrName>ppt_x</p:attrName>
                                        </p:attrNameLst>
                                      </p:cBhvr>
                                      <p:tavLst>
                                        <p:tav tm="0">
                                          <p:val>
                                            <p:strVal val="#ppt_x"/>
                                          </p:val>
                                        </p:tav>
                                        <p:tav tm="100000">
                                          <p:val>
                                            <p:strVal val="#ppt_x"/>
                                          </p:val>
                                        </p:tav>
                                      </p:tavLst>
                                    </p:anim>
                                    <p:anim calcmode="lin" valueType="num">
                                      <p:cBhvr>
                                        <p:cTn id="13" dur="1000" fill="hold"/>
                                        <p:tgtEl>
                                          <p:spTgt spid="20"/>
                                        </p:tgtEl>
                                        <p:attrNameLst>
                                          <p:attrName>ppt_y</p:attrName>
                                        </p:attrNameLst>
                                      </p:cBhvr>
                                      <p:tavLst>
                                        <p:tav tm="0">
                                          <p:val>
                                            <p:strVal val="#ppt_y+.1"/>
                                          </p:val>
                                        </p:tav>
                                        <p:tav tm="100000">
                                          <p:val>
                                            <p:strVal val="#ppt_y"/>
                                          </p:val>
                                        </p:tav>
                                      </p:tavLst>
                                    </p:anim>
                                  </p:childTnLst>
                                </p:cTn>
                              </p:par>
                              <p:par>
                                <p:cTn id="14" presetID="47" presetClass="entr" presetSubtype="0" fill="hold" grpId="0" nodeType="with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fade">
                                      <p:cBhvr>
                                        <p:cTn id="16" dur="1000"/>
                                        <p:tgtEl>
                                          <p:spTgt spid="21"/>
                                        </p:tgtEl>
                                      </p:cBhvr>
                                    </p:animEffect>
                                    <p:anim calcmode="lin" valueType="num">
                                      <p:cBhvr>
                                        <p:cTn id="17" dur="1000" fill="hold"/>
                                        <p:tgtEl>
                                          <p:spTgt spid="21"/>
                                        </p:tgtEl>
                                        <p:attrNameLst>
                                          <p:attrName>ppt_x</p:attrName>
                                        </p:attrNameLst>
                                      </p:cBhvr>
                                      <p:tavLst>
                                        <p:tav tm="0">
                                          <p:val>
                                            <p:strVal val="#ppt_x"/>
                                          </p:val>
                                        </p:tav>
                                        <p:tav tm="100000">
                                          <p:val>
                                            <p:strVal val="#ppt_x"/>
                                          </p:val>
                                        </p:tav>
                                      </p:tavLst>
                                    </p:anim>
                                    <p:anim calcmode="lin" valueType="num">
                                      <p:cBhvr>
                                        <p:cTn id="18" dur="1000" fill="hold"/>
                                        <p:tgtEl>
                                          <p:spTgt spid="21"/>
                                        </p:tgtEl>
                                        <p:attrNameLst>
                                          <p:attrName>ppt_y</p:attrName>
                                        </p:attrNameLst>
                                      </p:cBhvr>
                                      <p:tavLst>
                                        <p:tav tm="0">
                                          <p:val>
                                            <p:strVal val="#ppt_y-.1"/>
                                          </p:val>
                                        </p:tav>
                                        <p:tav tm="100000">
                                          <p:val>
                                            <p:strVal val="#ppt_y"/>
                                          </p:val>
                                        </p:tav>
                                      </p:tavLst>
                                    </p:anim>
                                  </p:childTnLst>
                                </p:cTn>
                              </p:par>
                              <p:par>
                                <p:cTn id="19" presetID="17" presetClass="entr" presetSubtype="10" fill="hold" nodeType="withEffect">
                                  <p:stCondLst>
                                    <p:cond delay="0"/>
                                  </p:stCondLst>
                                  <p:childTnLst>
                                    <p:set>
                                      <p:cBhvr>
                                        <p:cTn id="20" dur="1" fill="hold">
                                          <p:stCondLst>
                                            <p:cond delay="0"/>
                                          </p:stCondLst>
                                        </p:cTn>
                                        <p:tgtEl>
                                          <p:spTgt spid="22"/>
                                        </p:tgtEl>
                                        <p:attrNameLst>
                                          <p:attrName>style.visibility</p:attrName>
                                        </p:attrNameLst>
                                      </p:cBhvr>
                                      <p:to>
                                        <p:strVal val="visible"/>
                                      </p:to>
                                    </p:set>
                                    <p:anim calcmode="lin" valueType="num">
                                      <p:cBhvr>
                                        <p:cTn id="21" dur="500" fill="hold"/>
                                        <p:tgtEl>
                                          <p:spTgt spid="22"/>
                                        </p:tgtEl>
                                        <p:attrNameLst>
                                          <p:attrName>ppt_w</p:attrName>
                                        </p:attrNameLst>
                                      </p:cBhvr>
                                      <p:tavLst>
                                        <p:tav tm="0">
                                          <p:val>
                                            <p:fltVal val="0"/>
                                          </p:val>
                                        </p:tav>
                                        <p:tav tm="100000">
                                          <p:val>
                                            <p:strVal val="#ppt_w"/>
                                          </p:val>
                                        </p:tav>
                                      </p:tavLst>
                                    </p:anim>
                                    <p:anim calcmode="lin" valueType="num">
                                      <p:cBhvr>
                                        <p:cTn id="22" dur="500" fill="hold"/>
                                        <p:tgtEl>
                                          <p:spTgt spid="22"/>
                                        </p:tgtEl>
                                        <p:attrNameLst>
                                          <p:attrName>ppt_h</p:attrName>
                                        </p:attrNameLst>
                                      </p:cBhvr>
                                      <p:tavLst>
                                        <p:tav tm="0">
                                          <p:val>
                                            <p:strVal val="#ppt_h"/>
                                          </p:val>
                                        </p:tav>
                                        <p:tav tm="100000">
                                          <p:val>
                                            <p:strVal val="#ppt_h"/>
                                          </p:val>
                                        </p:tav>
                                      </p:tavLst>
                                    </p:anim>
                                  </p:childTnLst>
                                </p:cTn>
                              </p:par>
                            </p:childTnLst>
                          </p:cTn>
                        </p:par>
                        <p:par>
                          <p:cTn id="23" fill="hold">
                            <p:stCondLst>
                              <p:cond delay="1000"/>
                            </p:stCondLst>
                            <p:childTnLst>
                              <p:par>
                                <p:cTn id="24" presetID="56" presetClass="entr" presetSubtype="0" fill="hold" grpId="0" nodeType="afterEffect">
                                  <p:stCondLst>
                                    <p:cond delay="0"/>
                                  </p:stCondLst>
                                  <p:iterate type="lt">
                                    <p:tmPct val="10000"/>
                                  </p:iterate>
                                  <p:childTnLst>
                                    <p:set>
                                      <p:cBhvr>
                                        <p:cTn id="25" dur="1" fill="hold">
                                          <p:stCondLst>
                                            <p:cond delay="0"/>
                                          </p:stCondLst>
                                        </p:cTn>
                                        <p:tgtEl>
                                          <p:spTgt spid="18"/>
                                        </p:tgtEl>
                                        <p:attrNameLst>
                                          <p:attrName>style.visibility</p:attrName>
                                        </p:attrNameLst>
                                      </p:cBhvr>
                                      <p:to>
                                        <p:strVal val="visible"/>
                                      </p:to>
                                    </p:set>
                                    <p:anim by="(-#ppt_w*2)" calcmode="lin" valueType="num">
                                      <p:cBhvr rctx="PPT">
                                        <p:cTn id="26" dur="500" autoRev="1" fill="hold">
                                          <p:stCondLst>
                                            <p:cond delay="0"/>
                                          </p:stCondLst>
                                        </p:cTn>
                                        <p:tgtEl>
                                          <p:spTgt spid="18"/>
                                        </p:tgtEl>
                                        <p:attrNameLst>
                                          <p:attrName>ppt_w</p:attrName>
                                        </p:attrNameLst>
                                      </p:cBhvr>
                                    </p:anim>
                                    <p:anim by="(#ppt_w*0.50)" calcmode="lin" valueType="num">
                                      <p:cBhvr>
                                        <p:cTn id="27" dur="500" decel="50000" autoRev="1" fill="hold">
                                          <p:stCondLst>
                                            <p:cond delay="0"/>
                                          </p:stCondLst>
                                        </p:cTn>
                                        <p:tgtEl>
                                          <p:spTgt spid="18"/>
                                        </p:tgtEl>
                                        <p:attrNameLst>
                                          <p:attrName>ppt_x</p:attrName>
                                        </p:attrNameLst>
                                      </p:cBhvr>
                                    </p:anim>
                                    <p:anim from="(-#ppt_h/2)" to="(#ppt_y)" calcmode="lin" valueType="num">
                                      <p:cBhvr>
                                        <p:cTn id="28" dur="1000" fill="hold">
                                          <p:stCondLst>
                                            <p:cond delay="0"/>
                                          </p:stCondLst>
                                        </p:cTn>
                                        <p:tgtEl>
                                          <p:spTgt spid="18"/>
                                        </p:tgtEl>
                                        <p:attrNameLst>
                                          <p:attrName>ppt_y</p:attrName>
                                        </p:attrNameLst>
                                      </p:cBhvr>
                                    </p:anim>
                                    <p:animRot by="21600000">
                                      <p:cBhvr>
                                        <p:cTn id="29" dur="1000" fill="hold">
                                          <p:stCondLst>
                                            <p:cond delay="0"/>
                                          </p:stCondLst>
                                        </p:cTn>
                                        <p:tgtEl>
                                          <p:spTgt spid="1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0" grpId="0"/>
      <p:bldP spid="21"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descr="02.jpg"/>
          <p:cNvPicPr>
            <a:picLocks noChangeAspect="1"/>
          </p:cNvPicPr>
          <p:nvPr/>
        </p:nvPicPr>
        <p:blipFill>
          <a:blip r:embed="rId2"/>
          <a:srcRect l="776" r="-16"/>
          <a:stretch>
            <a:fillRect/>
          </a:stretch>
        </p:blipFill>
        <p:spPr>
          <a:xfrm>
            <a:off x="0" y="0"/>
            <a:ext cx="9144000" cy="5143500"/>
          </a:xfrm>
          <a:prstGeom prst="rect">
            <a:avLst/>
          </a:prstGeom>
        </p:spPr>
      </p:pic>
      <p:sp>
        <p:nvSpPr>
          <p:cNvPr id="27" name="矩形 26"/>
          <p:cNvSpPr/>
          <p:nvPr/>
        </p:nvSpPr>
        <p:spPr>
          <a:xfrm>
            <a:off x="2775753" y="-42689"/>
            <a:ext cx="6357950" cy="5143500"/>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片 16" descr="02.png"/>
          <p:cNvPicPr>
            <a:picLocks noChangeAspect="1"/>
          </p:cNvPicPr>
          <p:nvPr/>
        </p:nvPicPr>
        <p:blipFill>
          <a:blip r:embed="rId3" cstate="print"/>
          <a:stretch>
            <a:fillRect/>
          </a:stretch>
        </p:blipFill>
        <p:spPr>
          <a:xfrm rot="21325640">
            <a:off x="1585306" y="2161843"/>
            <a:ext cx="186544" cy="360355"/>
          </a:xfrm>
          <a:prstGeom prst="rect">
            <a:avLst/>
          </a:prstGeom>
        </p:spPr>
      </p:pic>
      <p:sp>
        <p:nvSpPr>
          <p:cNvPr id="20" name="TextBox 19"/>
          <p:cNvSpPr txBox="1"/>
          <p:nvPr/>
        </p:nvSpPr>
        <p:spPr>
          <a:xfrm>
            <a:off x="642544" y="940534"/>
            <a:ext cx="1107996" cy="1631216"/>
          </a:xfrm>
          <a:prstGeom prst="rect">
            <a:avLst/>
          </a:prstGeom>
          <a:noFill/>
        </p:spPr>
        <p:txBody>
          <a:bodyPr vert="eaVert" wrap="square" rtlCol="0">
            <a:spAutoFit/>
          </a:bodyPr>
          <a:lstStyle/>
          <a:p>
            <a:r>
              <a:rPr lang="zh-CN" altLang="en-US" sz="6000" dirty="0">
                <a:solidFill>
                  <a:schemeClr val="accent5">
                    <a:lumMod val="50000"/>
                  </a:schemeClr>
                </a:solidFill>
                <a:latin typeface="方正字迹-管峻楷书简体" panose="020B0604020202020204" charset="-122"/>
                <a:ea typeface="方正字迹-管峻楷书简体" panose="020B0604020202020204" charset="-122"/>
              </a:rPr>
              <a:t>目录</a:t>
            </a:r>
          </a:p>
        </p:txBody>
      </p:sp>
      <p:sp>
        <p:nvSpPr>
          <p:cNvPr id="11" name="文本框 6"/>
          <p:cNvSpPr txBox="1"/>
          <p:nvPr/>
        </p:nvSpPr>
        <p:spPr>
          <a:xfrm>
            <a:off x="8266556" y="940534"/>
            <a:ext cx="461665" cy="827168"/>
          </a:xfrm>
          <a:prstGeom prst="rect">
            <a:avLst/>
          </a:prstGeom>
          <a:solidFill>
            <a:schemeClr val="accent5">
              <a:lumMod val="50000"/>
            </a:schemeClr>
          </a:solidFill>
          <a:ln>
            <a:solidFill>
              <a:schemeClr val="bg1"/>
            </a:solidFill>
          </a:ln>
        </p:spPr>
        <p:txBody>
          <a:bodyPr vert="eaVert" wrap="square" rtlCol="0">
            <a:spAutoFit/>
          </a:bodyPr>
          <a:lstStyle/>
          <a:p>
            <a:r>
              <a:rPr lang="zh-CN" altLang="en-US" dirty="0">
                <a:solidFill>
                  <a:schemeClr val="bg1"/>
                </a:solidFill>
                <a:latin typeface="方正清刻本悦宋简体" panose="020B0604020202020204" charset="-122"/>
                <a:ea typeface="方正清刻本悦宋简体" panose="020B0604020202020204" charset="-122"/>
              </a:rPr>
              <a:t>第一章</a:t>
            </a:r>
          </a:p>
        </p:txBody>
      </p:sp>
      <p:cxnSp>
        <p:nvCxnSpPr>
          <p:cNvPr id="12" name="直接连接符 11"/>
          <p:cNvCxnSpPr/>
          <p:nvPr/>
        </p:nvCxnSpPr>
        <p:spPr>
          <a:xfrm rot="5400000">
            <a:off x="6938022" y="2288442"/>
            <a:ext cx="1958297" cy="1588"/>
          </a:xfrm>
          <a:prstGeom prst="line">
            <a:avLst/>
          </a:prstGeom>
          <a:ln w="12700">
            <a:solidFill>
              <a:schemeClr val="accent5">
                <a:lumMod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3" name="文本框 10"/>
          <p:cNvSpPr txBox="1"/>
          <p:nvPr/>
        </p:nvSpPr>
        <p:spPr>
          <a:xfrm>
            <a:off x="7331176" y="1909209"/>
            <a:ext cx="646331" cy="1775461"/>
          </a:xfrm>
          <a:prstGeom prst="rect">
            <a:avLst/>
          </a:prstGeom>
          <a:noFill/>
        </p:spPr>
        <p:txBody>
          <a:bodyPr vert="eaVert" wrap="square" rtlCol="0">
            <a:spAutoFit/>
          </a:bodyPr>
          <a:lstStyle/>
          <a:p>
            <a:pPr>
              <a:lnSpc>
                <a:spcPct val="150000"/>
              </a:lnSpc>
            </a:pPr>
            <a:r>
              <a:rPr lang="zh-CN" altLang="en-US" sz="2000" dirty="0">
                <a:solidFill>
                  <a:schemeClr val="accent5">
                    <a:lumMod val="50000"/>
                  </a:schemeClr>
                </a:solidFill>
                <a:latin typeface="方正清刻本悦宋简体" panose="020B0604020202020204" charset="-122"/>
                <a:ea typeface="方正清刻本悦宋简体" panose="020B0604020202020204" charset="-122"/>
              </a:rPr>
              <a:t>什么是中国风</a:t>
            </a:r>
          </a:p>
        </p:txBody>
      </p:sp>
      <p:sp>
        <p:nvSpPr>
          <p:cNvPr id="14" name="文本框 12"/>
          <p:cNvSpPr txBox="1"/>
          <p:nvPr/>
        </p:nvSpPr>
        <p:spPr>
          <a:xfrm>
            <a:off x="6182037" y="928676"/>
            <a:ext cx="461665" cy="827168"/>
          </a:xfrm>
          <a:prstGeom prst="rect">
            <a:avLst/>
          </a:prstGeom>
          <a:solidFill>
            <a:schemeClr val="accent5">
              <a:lumMod val="50000"/>
            </a:schemeClr>
          </a:solidFill>
          <a:ln>
            <a:solidFill>
              <a:schemeClr val="bg1"/>
            </a:solidFill>
          </a:ln>
        </p:spPr>
        <p:txBody>
          <a:bodyPr vert="eaVert" wrap="square" rtlCol="0">
            <a:spAutoFit/>
          </a:bodyPr>
          <a:lstStyle/>
          <a:p>
            <a:r>
              <a:rPr lang="zh-CN" altLang="en-US" dirty="0">
                <a:solidFill>
                  <a:schemeClr val="bg1"/>
                </a:solidFill>
                <a:latin typeface="方正清刻本悦宋简体" panose="020B0604020202020204" charset="-122"/>
                <a:ea typeface="方正清刻本悦宋简体" panose="020B0604020202020204" charset="-122"/>
              </a:rPr>
              <a:t>第二章</a:t>
            </a:r>
          </a:p>
        </p:txBody>
      </p:sp>
      <p:cxnSp>
        <p:nvCxnSpPr>
          <p:cNvPr id="15" name="直接连接符 14"/>
          <p:cNvCxnSpPr/>
          <p:nvPr/>
        </p:nvCxnSpPr>
        <p:spPr>
          <a:xfrm rot="5400000">
            <a:off x="5080634" y="2288442"/>
            <a:ext cx="1958297" cy="1588"/>
          </a:xfrm>
          <a:prstGeom prst="line">
            <a:avLst/>
          </a:prstGeom>
          <a:ln w="12700">
            <a:solidFill>
              <a:schemeClr val="accent5">
                <a:lumMod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6" name="文本框 14"/>
          <p:cNvSpPr txBox="1"/>
          <p:nvPr/>
        </p:nvSpPr>
        <p:spPr>
          <a:xfrm>
            <a:off x="5494823" y="1980647"/>
            <a:ext cx="646331" cy="1704023"/>
          </a:xfrm>
          <a:prstGeom prst="rect">
            <a:avLst/>
          </a:prstGeom>
          <a:noFill/>
        </p:spPr>
        <p:txBody>
          <a:bodyPr vert="eaVert" wrap="square" rtlCol="0">
            <a:spAutoFit/>
          </a:bodyPr>
          <a:lstStyle/>
          <a:p>
            <a:pPr>
              <a:lnSpc>
                <a:spcPct val="150000"/>
              </a:lnSpc>
            </a:pPr>
            <a:r>
              <a:rPr lang="zh-CN" altLang="en-US" sz="2000" dirty="0">
                <a:solidFill>
                  <a:schemeClr val="accent5">
                    <a:lumMod val="50000"/>
                  </a:schemeClr>
                </a:solidFill>
                <a:latin typeface="方正清刻本悦宋简体" panose="020B0604020202020204" charset="-122"/>
                <a:ea typeface="方正清刻本悦宋简体" panose="020B0604020202020204" charset="-122"/>
              </a:rPr>
              <a:t>中国风歌手</a:t>
            </a:r>
          </a:p>
        </p:txBody>
      </p:sp>
      <p:sp>
        <p:nvSpPr>
          <p:cNvPr id="19" name="文本框 15"/>
          <p:cNvSpPr txBox="1"/>
          <p:nvPr/>
        </p:nvSpPr>
        <p:spPr>
          <a:xfrm>
            <a:off x="4324649" y="928676"/>
            <a:ext cx="461665" cy="827168"/>
          </a:xfrm>
          <a:prstGeom prst="rect">
            <a:avLst/>
          </a:prstGeom>
          <a:solidFill>
            <a:schemeClr val="accent5">
              <a:lumMod val="50000"/>
            </a:schemeClr>
          </a:solidFill>
          <a:ln>
            <a:solidFill>
              <a:schemeClr val="bg1"/>
            </a:solidFill>
          </a:ln>
        </p:spPr>
        <p:txBody>
          <a:bodyPr vert="eaVert" wrap="square" rtlCol="0">
            <a:spAutoFit/>
          </a:bodyPr>
          <a:lstStyle/>
          <a:p>
            <a:r>
              <a:rPr lang="zh-CN" altLang="en-US" dirty="0">
                <a:solidFill>
                  <a:schemeClr val="bg1"/>
                </a:solidFill>
                <a:latin typeface="方正清刻本悦宋简体" panose="020B0604020202020204" charset="-122"/>
                <a:ea typeface="方正清刻本悦宋简体" panose="020B0604020202020204" charset="-122"/>
              </a:rPr>
              <a:t>第三章</a:t>
            </a:r>
          </a:p>
        </p:txBody>
      </p:sp>
      <p:cxnSp>
        <p:nvCxnSpPr>
          <p:cNvPr id="25" name="直接连接符 24"/>
          <p:cNvCxnSpPr/>
          <p:nvPr/>
        </p:nvCxnSpPr>
        <p:spPr>
          <a:xfrm rot="5400000">
            <a:off x="3223246" y="2288442"/>
            <a:ext cx="1958297" cy="1588"/>
          </a:xfrm>
          <a:prstGeom prst="line">
            <a:avLst/>
          </a:prstGeom>
          <a:ln w="12700">
            <a:solidFill>
              <a:schemeClr val="accent5">
                <a:lumMod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26" name="文本框 17"/>
          <p:cNvSpPr txBox="1"/>
          <p:nvPr/>
        </p:nvSpPr>
        <p:spPr>
          <a:xfrm>
            <a:off x="3558323" y="1755844"/>
            <a:ext cx="600164" cy="2112050"/>
          </a:xfrm>
          <a:prstGeom prst="rect">
            <a:avLst/>
          </a:prstGeom>
          <a:noFill/>
        </p:spPr>
        <p:txBody>
          <a:bodyPr vert="eaVert" wrap="square" rtlCol="0">
            <a:spAutoFit/>
          </a:bodyPr>
          <a:lstStyle/>
          <a:p>
            <a:pPr>
              <a:lnSpc>
                <a:spcPct val="150000"/>
              </a:lnSpc>
            </a:pPr>
            <a:r>
              <a:rPr lang="zh-CN" altLang="en-US" dirty="0">
                <a:solidFill>
                  <a:schemeClr val="accent5">
                    <a:lumMod val="50000"/>
                  </a:schemeClr>
                </a:solidFill>
                <a:latin typeface="方正清刻本悦宋简体" panose="020B0604020202020204" charset="-122"/>
                <a:ea typeface="方正清刻本悦宋简体" panose="020B0604020202020204" charset="-122"/>
              </a:rPr>
              <a:t>中国风音乐的看法</a:t>
            </a:r>
          </a:p>
        </p:txBody>
      </p:sp>
      <p:pic>
        <p:nvPicPr>
          <p:cNvPr id="4" name="图片 3" descr="01.png"/>
          <p:cNvPicPr>
            <a:picLocks noChangeAspect="1"/>
          </p:cNvPicPr>
          <p:nvPr/>
        </p:nvPicPr>
        <p:blipFill>
          <a:blip r:embed="rId4" cstate="print"/>
          <a:srcRect l="3333" t="5682" r="1667"/>
          <a:stretch>
            <a:fillRect/>
          </a:stretch>
        </p:blipFill>
        <p:spPr>
          <a:xfrm>
            <a:off x="357158" y="2857502"/>
            <a:ext cx="1928826" cy="1123474"/>
          </a:xfrm>
          <a:prstGeom prst="rect">
            <a:avLst/>
          </a:prstGeom>
        </p:spPr>
      </p:pic>
    </p:spTree>
  </p:cSld>
  <p:clrMapOvr>
    <a:masterClrMapping/>
  </p:clrMapOvr>
  <p:transition>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strVal val="#ppt_h"/>
                                          </p:val>
                                        </p:tav>
                                        <p:tav tm="100000">
                                          <p:val>
                                            <p:strVal val="#ppt_h"/>
                                          </p:val>
                                        </p:tav>
                                      </p:tavLst>
                                    </p:anim>
                                  </p:childTnLst>
                                </p:cTn>
                              </p:par>
                              <p:par>
                                <p:cTn id="9" presetID="42" presetClass="entr" presetSubtype="0"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fade">
                                      <p:cBhvr>
                                        <p:cTn id="11" dur="1000"/>
                                        <p:tgtEl>
                                          <p:spTgt spid="20"/>
                                        </p:tgtEl>
                                      </p:cBhvr>
                                    </p:animEffect>
                                    <p:anim calcmode="lin" valueType="num">
                                      <p:cBhvr>
                                        <p:cTn id="12" dur="1000" fill="hold"/>
                                        <p:tgtEl>
                                          <p:spTgt spid="20"/>
                                        </p:tgtEl>
                                        <p:attrNameLst>
                                          <p:attrName>ppt_x</p:attrName>
                                        </p:attrNameLst>
                                      </p:cBhvr>
                                      <p:tavLst>
                                        <p:tav tm="0">
                                          <p:val>
                                            <p:strVal val="#ppt_x"/>
                                          </p:val>
                                        </p:tav>
                                        <p:tav tm="100000">
                                          <p:val>
                                            <p:strVal val="#ppt_x"/>
                                          </p:val>
                                        </p:tav>
                                      </p:tavLst>
                                    </p:anim>
                                    <p:anim calcmode="lin" valueType="num">
                                      <p:cBhvr>
                                        <p:cTn id="13" dur="1000" fill="hold"/>
                                        <p:tgtEl>
                                          <p:spTgt spid="20"/>
                                        </p:tgtEl>
                                        <p:attrNameLst>
                                          <p:attrName>ppt_y</p:attrName>
                                        </p:attrNameLst>
                                      </p:cBhvr>
                                      <p:tavLst>
                                        <p:tav tm="0">
                                          <p:val>
                                            <p:strVal val="#ppt_y+.1"/>
                                          </p:val>
                                        </p:tav>
                                        <p:tav tm="100000">
                                          <p:val>
                                            <p:strVal val="#ppt_y"/>
                                          </p:val>
                                        </p:tav>
                                      </p:tavLst>
                                    </p:anim>
                                  </p:childTnLst>
                                </p:cTn>
                              </p:par>
                            </p:childTnLst>
                          </p:cTn>
                        </p:par>
                        <p:par>
                          <p:cTn id="14" fill="hold">
                            <p:stCondLst>
                              <p:cond delay="1000"/>
                            </p:stCondLst>
                            <p:childTnLst>
                              <p:par>
                                <p:cTn id="15" presetID="10" presetClass="entr" presetSubtype="0" fill="hold" grpId="0" nodeType="after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1250"/>
                                        <p:tgtEl>
                                          <p:spTgt spid="11"/>
                                        </p:tgtEl>
                                      </p:cBhvr>
                                    </p:animEffect>
                                  </p:childTnLst>
                                </p:cTn>
                              </p:par>
                            </p:childTnLst>
                          </p:cTn>
                        </p:par>
                        <p:par>
                          <p:cTn id="18" fill="hold">
                            <p:stCondLst>
                              <p:cond delay="2250"/>
                            </p:stCondLst>
                            <p:childTnLst>
                              <p:par>
                                <p:cTn id="19" presetID="10" presetClass="entr" presetSubtype="0" fill="hold" nodeType="after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1250"/>
                                        <p:tgtEl>
                                          <p:spTgt spid="12"/>
                                        </p:tgtEl>
                                      </p:cBhvr>
                                    </p:animEffect>
                                  </p:childTnLst>
                                </p:cTn>
                              </p:par>
                            </p:childTnLst>
                          </p:cTn>
                        </p:par>
                        <p:par>
                          <p:cTn id="22" fill="hold">
                            <p:stCondLst>
                              <p:cond delay="3500"/>
                            </p:stCondLst>
                            <p:childTnLst>
                              <p:par>
                                <p:cTn id="23" presetID="10" presetClass="entr" presetSubtype="0" fill="hold" grpId="0" nodeType="after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1250"/>
                                        <p:tgtEl>
                                          <p:spTgt spid="13"/>
                                        </p:tgtEl>
                                      </p:cBhvr>
                                    </p:animEffect>
                                  </p:childTnLst>
                                </p:cTn>
                              </p:par>
                            </p:childTnLst>
                          </p:cTn>
                        </p:par>
                        <p:par>
                          <p:cTn id="26" fill="hold">
                            <p:stCondLst>
                              <p:cond delay="4750"/>
                            </p:stCondLst>
                            <p:childTnLst>
                              <p:par>
                                <p:cTn id="27" presetID="10" presetClass="entr" presetSubtype="0" fill="hold" grpId="0" nodeType="after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fade">
                                      <p:cBhvr>
                                        <p:cTn id="29" dur="1250"/>
                                        <p:tgtEl>
                                          <p:spTgt spid="14"/>
                                        </p:tgtEl>
                                      </p:cBhvr>
                                    </p:animEffect>
                                  </p:childTnLst>
                                </p:cTn>
                              </p:par>
                            </p:childTnLst>
                          </p:cTn>
                        </p:par>
                        <p:par>
                          <p:cTn id="30" fill="hold">
                            <p:stCondLst>
                              <p:cond delay="6000"/>
                            </p:stCondLst>
                            <p:childTnLst>
                              <p:par>
                                <p:cTn id="31" presetID="10" presetClass="entr" presetSubtype="0" fill="hold" nodeType="after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fade">
                                      <p:cBhvr>
                                        <p:cTn id="33" dur="1250"/>
                                        <p:tgtEl>
                                          <p:spTgt spid="15"/>
                                        </p:tgtEl>
                                      </p:cBhvr>
                                    </p:animEffect>
                                  </p:childTnLst>
                                </p:cTn>
                              </p:par>
                            </p:childTnLst>
                          </p:cTn>
                        </p:par>
                        <p:par>
                          <p:cTn id="34" fill="hold">
                            <p:stCondLst>
                              <p:cond delay="7250"/>
                            </p:stCondLst>
                            <p:childTnLst>
                              <p:par>
                                <p:cTn id="35" presetID="10" presetClass="entr" presetSubtype="0" fill="hold" grpId="0" nodeType="after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1250"/>
                                        <p:tgtEl>
                                          <p:spTgt spid="16"/>
                                        </p:tgtEl>
                                      </p:cBhvr>
                                    </p:animEffect>
                                  </p:childTnLst>
                                </p:cTn>
                              </p:par>
                            </p:childTnLst>
                          </p:cTn>
                        </p:par>
                        <p:par>
                          <p:cTn id="38" fill="hold">
                            <p:stCondLst>
                              <p:cond delay="8500"/>
                            </p:stCondLst>
                            <p:childTnLst>
                              <p:par>
                                <p:cTn id="39" presetID="10" presetClass="entr" presetSubtype="0" fill="hold" grpId="0" nodeType="afterEffect">
                                  <p:stCondLst>
                                    <p:cond delay="0"/>
                                  </p:stCondLst>
                                  <p:childTnLst>
                                    <p:set>
                                      <p:cBhvr>
                                        <p:cTn id="40" dur="1" fill="hold">
                                          <p:stCondLst>
                                            <p:cond delay="0"/>
                                          </p:stCondLst>
                                        </p:cTn>
                                        <p:tgtEl>
                                          <p:spTgt spid="19"/>
                                        </p:tgtEl>
                                        <p:attrNameLst>
                                          <p:attrName>style.visibility</p:attrName>
                                        </p:attrNameLst>
                                      </p:cBhvr>
                                      <p:to>
                                        <p:strVal val="visible"/>
                                      </p:to>
                                    </p:set>
                                    <p:animEffect transition="in" filter="fade">
                                      <p:cBhvr>
                                        <p:cTn id="41" dur="1250"/>
                                        <p:tgtEl>
                                          <p:spTgt spid="19"/>
                                        </p:tgtEl>
                                      </p:cBhvr>
                                    </p:animEffect>
                                  </p:childTnLst>
                                </p:cTn>
                              </p:par>
                            </p:childTnLst>
                          </p:cTn>
                        </p:par>
                        <p:par>
                          <p:cTn id="42" fill="hold">
                            <p:stCondLst>
                              <p:cond delay="9750"/>
                            </p:stCondLst>
                            <p:childTnLst>
                              <p:par>
                                <p:cTn id="43" presetID="10" presetClass="entr" presetSubtype="0" fill="hold" nodeType="afterEffect">
                                  <p:stCondLst>
                                    <p:cond delay="0"/>
                                  </p:stCondLst>
                                  <p:childTnLst>
                                    <p:set>
                                      <p:cBhvr>
                                        <p:cTn id="44" dur="1" fill="hold">
                                          <p:stCondLst>
                                            <p:cond delay="0"/>
                                          </p:stCondLst>
                                        </p:cTn>
                                        <p:tgtEl>
                                          <p:spTgt spid="25"/>
                                        </p:tgtEl>
                                        <p:attrNameLst>
                                          <p:attrName>style.visibility</p:attrName>
                                        </p:attrNameLst>
                                      </p:cBhvr>
                                      <p:to>
                                        <p:strVal val="visible"/>
                                      </p:to>
                                    </p:set>
                                    <p:animEffect transition="in" filter="fade">
                                      <p:cBhvr>
                                        <p:cTn id="45" dur="1250"/>
                                        <p:tgtEl>
                                          <p:spTgt spid="25"/>
                                        </p:tgtEl>
                                      </p:cBhvr>
                                    </p:animEffect>
                                  </p:childTnLst>
                                </p:cTn>
                              </p:par>
                            </p:childTnLst>
                          </p:cTn>
                        </p:par>
                        <p:par>
                          <p:cTn id="46" fill="hold">
                            <p:stCondLst>
                              <p:cond delay="11000"/>
                            </p:stCondLst>
                            <p:childTnLst>
                              <p:par>
                                <p:cTn id="47" presetID="10" presetClass="entr" presetSubtype="0" fill="hold" grpId="0" nodeType="afterEffect">
                                  <p:stCondLst>
                                    <p:cond delay="0"/>
                                  </p:stCondLst>
                                  <p:childTnLst>
                                    <p:set>
                                      <p:cBhvr>
                                        <p:cTn id="48" dur="1" fill="hold">
                                          <p:stCondLst>
                                            <p:cond delay="0"/>
                                          </p:stCondLst>
                                        </p:cTn>
                                        <p:tgtEl>
                                          <p:spTgt spid="26"/>
                                        </p:tgtEl>
                                        <p:attrNameLst>
                                          <p:attrName>style.visibility</p:attrName>
                                        </p:attrNameLst>
                                      </p:cBhvr>
                                      <p:to>
                                        <p:strVal val="visible"/>
                                      </p:to>
                                    </p:set>
                                    <p:animEffect transition="in" filter="fade">
                                      <p:cBhvr>
                                        <p:cTn id="49" dur="125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11" grpId="0" animBg="1"/>
      <p:bldP spid="13" grpId="0"/>
      <p:bldP spid="14" grpId="0" animBg="1"/>
      <p:bldP spid="16" grpId="0"/>
      <p:bldP spid="19" grpId="0" animBg="1"/>
      <p:bldP spid="2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图片 21" descr="02.jpg"/>
          <p:cNvPicPr>
            <a:picLocks noChangeAspect="1"/>
          </p:cNvPicPr>
          <p:nvPr/>
        </p:nvPicPr>
        <p:blipFill>
          <a:blip r:embed="rId2">
            <a:duotone>
              <a:schemeClr val="bg2">
                <a:shade val="45000"/>
                <a:satMod val="135000"/>
              </a:schemeClr>
              <a:prstClr val="white"/>
            </a:duotone>
          </a:blip>
          <a:srcRect l="776"/>
          <a:stretch>
            <a:fillRect/>
          </a:stretch>
        </p:blipFill>
        <p:spPr>
          <a:xfrm>
            <a:off x="0" y="0"/>
            <a:ext cx="9142431" cy="5143500"/>
          </a:xfrm>
          <a:prstGeom prst="rect">
            <a:avLst/>
          </a:prstGeom>
        </p:spPr>
      </p:pic>
      <p:grpSp>
        <p:nvGrpSpPr>
          <p:cNvPr id="4" name="组合 3"/>
          <p:cNvGrpSpPr/>
          <p:nvPr/>
        </p:nvGrpSpPr>
        <p:grpSpPr>
          <a:xfrm>
            <a:off x="3643306" y="857238"/>
            <a:ext cx="2000264" cy="3857652"/>
            <a:chOff x="4459992" y="1057110"/>
            <a:chExt cx="3245127" cy="5283782"/>
          </a:xfrm>
          <a:effectLst>
            <a:outerShdw blurRad="50800" dist="38100" dir="5400000" algn="t" rotWithShape="0">
              <a:prstClr val="black">
                <a:alpha val="40000"/>
              </a:prstClr>
            </a:outerShdw>
          </a:effectLst>
        </p:grpSpPr>
        <p:grpSp>
          <p:nvGrpSpPr>
            <p:cNvPr id="5" name="组合 7"/>
            <p:cNvGrpSpPr/>
            <p:nvPr/>
          </p:nvGrpSpPr>
          <p:grpSpPr>
            <a:xfrm>
              <a:off x="4459992" y="4946517"/>
              <a:ext cx="3245125" cy="1394375"/>
              <a:chOff x="4745987" y="4184564"/>
              <a:chExt cx="2730655" cy="1394375"/>
            </a:xfrm>
          </p:grpSpPr>
          <p:sp>
            <p:nvSpPr>
              <p:cNvPr id="7" name="任意多边形 6"/>
              <p:cNvSpPr/>
              <p:nvPr/>
            </p:nvSpPr>
            <p:spPr>
              <a:xfrm flipH="1">
                <a:off x="4768611" y="4224026"/>
                <a:ext cx="2708031" cy="1354913"/>
              </a:xfrm>
              <a:custGeom>
                <a:avLst/>
                <a:gdLst>
                  <a:gd name="connsiteX0" fmla="*/ 1239106 w 2478212"/>
                  <a:gd name="connsiteY0" fmla="*/ 0 h 1354913"/>
                  <a:gd name="connsiteX1" fmla="*/ 0 w 2478212"/>
                  <a:gd name="connsiteY1" fmla="*/ 13975 h 1354913"/>
                  <a:gd name="connsiteX2" fmla="*/ 0 w 2478212"/>
                  <a:gd name="connsiteY2" fmla="*/ 732733 h 1354913"/>
                  <a:gd name="connsiteX3" fmla="*/ 34389 w 2478212"/>
                  <a:gd name="connsiteY3" fmla="*/ 769068 h 1354913"/>
                  <a:gd name="connsiteX4" fmla="*/ 159747 w 2478212"/>
                  <a:gd name="connsiteY4" fmla="*/ 883245 h 1354913"/>
                  <a:gd name="connsiteX5" fmla="*/ 367977 w 2478212"/>
                  <a:gd name="connsiteY5" fmla="*/ 910406 h 1354913"/>
                  <a:gd name="connsiteX6" fmla="*/ 567153 w 2478212"/>
                  <a:gd name="connsiteY6" fmla="*/ 1154849 h 1354913"/>
                  <a:gd name="connsiteX7" fmla="*/ 911185 w 2478212"/>
                  <a:gd name="connsiteY7" fmla="*/ 1182010 h 1354913"/>
                  <a:gd name="connsiteX8" fmla="*/ 1216738 w 2478212"/>
                  <a:gd name="connsiteY8" fmla="*/ 1329693 h 1354913"/>
                  <a:gd name="connsiteX9" fmla="*/ 1239106 w 2478212"/>
                  <a:gd name="connsiteY9" fmla="*/ 1354913 h 1354913"/>
                  <a:gd name="connsiteX10" fmla="*/ 1261474 w 2478212"/>
                  <a:gd name="connsiteY10" fmla="*/ 1329693 h 1354913"/>
                  <a:gd name="connsiteX11" fmla="*/ 1567027 w 2478212"/>
                  <a:gd name="connsiteY11" fmla="*/ 1182010 h 1354913"/>
                  <a:gd name="connsiteX12" fmla="*/ 1911059 w 2478212"/>
                  <a:gd name="connsiteY12" fmla="*/ 1154849 h 1354913"/>
                  <a:gd name="connsiteX13" fmla="*/ 2110235 w 2478212"/>
                  <a:gd name="connsiteY13" fmla="*/ 910406 h 1354913"/>
                  <a:gd name="connsiteX14" fmla="*/ 2318465 w 2478212"/>
                  <a:gd name="connsiteY14" fmla="*/ 883245 h 1354913"/>
                  <a:gd name="connsiteX15" fmla="*/ 2443823 w 2478212"/>
                  <a:gd name="connsiteY15" fmla="*/ 769068 h 1354913"/>
                  <a:gd name="connsiteX16" fmla="*/ 2478212 w 2478212"/>
                  <a:gd name="connsiteY16" fmla="*/ 732733 h 1354913"/>
                  <a:gd name="connsiteX17" fmla="*/ 2478212 w 2478212"/>
                  <a:gd name="connsiteY17" fmla="*/ 13975 h 135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478212" h="1354913">
                    <a:moveTo>
                      <a:pt x="1239106" y="0"/>
                    </a:moveTo>
                    <a:lnTo>
                      <a:pt x="0" y="13975"/>
                    </a:lnTo>
                    <a:lnTo>
                      <a:pt x="0" y="732733"/>
                    </a:lnTo>
                    <a:lnTo>
                      <a:pt x="34389" y="769068"/>
                    </a:lnTo>
                    <a:cubicBezTo>
                      <a:pt x="69903" y="809636"/>
                      <a:pt x="102280" y="851459"/>
                      <a:pt x="159747" y="883245"/>
                    </a:cubicBezTo>
                    <a:cubicBezTo>
                      <a:pt x="224696" y="919062"/>
                      <a:pt x="298567" y="901352"/>
                      <a:pt x="367977" y="910406"/>
                    </a:cubicBezTo>
                    <a:cubicBezTo>
                      <a:pt x="434369" y="991887"/>
                      <a:pt x="433854" y="1077828"/>
                      <a:pt x="567153" y="1154849"/>
                    </a:cubicBezTo>
                    <a:cubicBezTo>
                      <a:pt x="686290" y="1199587"/>
                      <a:pt x="796508" y="1172956"/>
                      <a:pt x="911185" y="1182010"/>
                    </a:cubicBezTo>
                    <a:cubicBezTo>
                      <a:pt x="1015361" y="1194058"/>
                      <a:pt x="1144140" y="1258243"/>
                      <a:pt x="1216738" y="1329693"/>
                    </a:cubicBezTo>
                    <a:lnTo>
                      <a:pt x="1239106" y="1354913"/>
                    </a:lnTo>
                    <a:lnTo>
                      <a:pt x="1261474" y="1329693"/>
                    </a:lnTo>
                    <a:cubicBezTo>
                      <a:pt x="1334072" y="1258243"/>
                      <a:pt x="1462851" y="1194058"/>
                      <a:pt x="1567027" y="1182010"/>
                    </a:cubicBezTo>
                    <a:cubicBezTo>
                      <a:pt x="1681704" y="1172956"/>
                      <a:pt x="1791922" y="1199587"/>
                      <a:pt x="1911059" y="1154849"/>
                    </a:cubicBezTo>
                    <a:cubicBezTo>
                      <a:pt x="2044358" y="1077828"/>
                      <a:pt x="2043843" y="991887"/>
                      <a:pt x="2110235" y="910406"/>
                    </a:cubicBezTo>
                    <a:cubicBezTo>
                      <a:pt x="2179645" y="901352"/>
                      <a:pt x="2253516" y="919062"/>
                      <a:pt x="2318465" y="883245"/>
                    </a:cubicBezTo>
                    <a:cubicBezTo>
                      <a:pt x="2375932" y="851459"/>
                      <a:pt x="2408309" y="809636"/>
                      <a:pt x="2443823" y="769068"/>
                    </a:cubicBezTo>
                    <a:lnTo>
                      <a:pt x="2478212" y="732733"/>
                    </a:lnTo>
                    <a:lnTo>
                      <a:pt x="2478212" y="13975"/>
                    </a:lnTo>
                    <a:close/>
                  </a:path>
                </a:pathLst>
              </a:cu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p:cNvPicPr>
                <a:picLocks noChangeAspect="1"/>
              </p:cNvPicPr>
              <p:nvPr/>
            </p:nvPicPr>
            <p:blipFill>
              <a:blip r:embed="rId3"/>
              <a:srcRect l="40139" t="23540" r="40548" b="31832"/>
              <a:stretch>
                <a:fillRect/>
              </a:stretch>
            </p:blipFill>
            <p:spPr>
              <a:xfrm>
                <a:off x="4745987" y="4184564"/>
                <a:ext cx="2708032" cy="1354915"/>
              </a:xfrm>
              <a:custGeom>
                <a:avLst/>
                <a:gdLst>
                  <a:gd name="connsiteX0" fmla="*/ 1354016 w 2708031"/>
                  <a:gd name="connsiteY0" fmla="*/ 0 h 1354913"/>
                  <a:gd name="connsiteX1" fmla="*/ 2708031 w 2708031"/>
                  <a:gd name="connsiteY1" fmla="*/ 13975 h 1354913"/>
                  <a:gd name="connsiteX2" fmla="*/ 2708031 w 2708031"/>
                  <a:gd name="connsiteY2" fmla="*/ 732733 h 1354913"/>
                  <a:gd name="connsiteX3" fmla="*/ 2670453 w 2708031"/>
                  <a:gd name="connsiteY3" fmla="*/ 769068 h 1354913"/>
                  <a:gd name="connsiteX4" fmla="*/ 2533470 w 2708031"/>
                  <a:gd name="connsiteY4" fmla="*/ 883245 h 1354913"/>
                  <a:gd name="connsiteX5" fmla="*/ 2305930 w 2708031"/>
                  <a:gd name="connsiteY5" fmla="*/ 910406 h 1354913"/>
                  <a:gd name="connsiteX6" fmla="*/ 2088283 w 2708031"/>
                  <a:gd name="connsiteY6" fmla="*/ 1154849 h 1354913"/>
                  <a:gd name="connsiteX7" fmla="*/ 1712347 w 2708031"/>
                  <a:gd name="connsiteY7" fmla="*/ 1182010 h 1354913"/>
                  <a:gd name="connsiteX8" fmla="*/ 1378458 w 2708031"/>
                  <a:gd name="connsiteY8" fmla="*/ 1329693 h 1354913"/>
                  <a:gd name="connsiteX9" fmla="*/ 1354016 w 2708031"/>
                  <a:gd name="connsiteY9" fmla="*/ 1354913 h 1354913"/>
                  <a:gd name="connsiteX10" fmla="*/ 1329573 w 2708031"/>
                  <a:gd name="connsiteY10" fmla="*/ 1329693 h 1354913"/>
                  <a:gd name="connsiteX11" fmla="*/ 995685 w 2708031"/>
                  <a:gd name="connsiteY11" fmla="*/ 1182010 h 1354913"/>
                  <a:gd name="connsiteX12" fmla="*/ 619749 w 2708031"/>
                  <a:gd name="connsiteY12" fmla="*/ 1154849 h 1354913"/>
                  <a:gd name="connsiteX13" fmla="*/ 402102 w 2708031"/>
                  <a:gd name="connsiteY13" fmla="*/ 910406 h 1354913"/>
                  <a:gd name="connsiteX14" fmla="*/ 174561 w 2708031"/>
                  <a:gd name="connsiteY14" fmla="*/ 883245 h 1354913"/>
                  <a:gd name="connsiteX15" fmla="*/ 37578 w 2708031"/>
                  <a:gd name="connsiteY15" fmla="*/ 769068 h 1354913"/>
                  <a:gd name="connsiteX16" fmla="*/ 0 w 2708031"/>
                  <a:gd name="connsiteY16" fmla="*/ 732733 h 1354913"/>
                  <a:gd name="connsiteX17" fmla="*/ 0 w 2708031"/>
                  <a:gd name="connsiteY17" fmla="*/ 13975 h 1354913"/>
                  <a:gd name="connsiteX18" fmla="*/ 1354016 w 2708031"/>
                  <a:gd name="connsiteY18" fmla="*/ 0 h 135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708031" h="1354913">
                    <a:moveTo>
                      <a:pt x="1354016" y="0"/>
                    </a:moveTo>
                    <a:lnTo>
                      <a:pt x="2708031" y="13975"/>
                    </a:lnTo>
                    <a:lnTo>
                      <a:pt x="2708031" y="732733"/>
                    </a:lnTo>
                    <a:lnTo>
                      <a:pt x="2670453" y="769068"/>
                    </a:lnTo>
                    <a:cubicBezTo>
                      <a:pt x="2631646" y="809636"/>
                      <a:pt x="2596266" y="851459"/>
                      <a:pt x="2533470" y="883245"/>
                    </a:cubicBezTo>
                    <a:cubicBezTo>
                      <a:pt x="2462498" y="919062"/>
                      <a:pt x="2381776" y="901352"/>
                      <a:pt x="2305930" y="910406"/>
                    </a:cubicBezTo>
                    <a:cubicBezTo>
                      <a:pt x="2233381" y="991887"/>
                      <a:pt x="2233943" y="1077828"/>
                      <a:pt x="2088283" y="1154849"/>
                    </a:cubicBezTo>
                    <a:cubicBezTo>
                      <a:pt x="1958098" y="1199587"/>
                      <a:pt x="1837658" y="1172956"/>
                      <a:pt x="1712347" y="1182010"/>
                    </a:cubicBezTo>
                    <a:cubicBezTo>
                      <a:pt x="1598510" y="1194058"/>
                      <a:pt x="1457788" y="1258243"/>
                      <a:pt x="1378458" y="1329693"/>
                    </a:cubicBezTo>
                    <a:lnTo>
                      <a:pt x="1354016" y="1354913"/>
                    </a:lnTo>
                    <a:lnTo>
                      <a:pt x="1329573" y="1329693"/>
                    </a:lnTo>
                    <a:cubicBezTo>
                      <a:pt x="1250243" y="1258243"/>
                      <a:pt x="1109522" y="1194058"/>
                      <a:pt x="995685" y="1182010"/>
                    </a:cubicBezTo>
                    <a:cubicBezTo>
                      <a:pt x="870373" y="1172956"/>
                      <a:pt x="749934" y="1199587"/>
                      <a:pt x="619749" y="1154849"/>
                    </a:cubicBezTo>
                    <a:cubicBezTo>
                      <a:pt x="474088" y="1077828"/>
                      <a:pt x="474651" y="991887"/>
                      <a:pt x="402102" y="910406"/>
                    </a:cubicBezTo>
                    <a:cubicBezTo>
                      <a:pt x="326255" y="901352"/>
                      <a:pt x="245533" y="919062"/>
                      <a:pt x="174561" y="883245"/>
                    </a:cubicBezTo>
                    <a:cubicBezTo>
                      <a:pt x="111765" y="851459"/>
                      <a:pt x="76386" y="809636"/>
                      <a:pt x="37578" y="769068"/>
                    </a:cubicBezTo>
                    <a:lnTo>
                      <a:pt x="0" y="732733"/>
                    </a:lnTo>
                    <a:lnTo>
                      <a:pt x="0" y="13975"/>
                    </a:lnTo>
                    <a:lnTo>
                      <a:pt x="1354016" y="0"/>
                    </a:lnTo>
                    <a:close/>
                  </a:path>
                </a:pathLst>
              </a:custGeom>
            </p:spPr>
          </p:pic>
        </p:grpSp>
        <p:sp>
          <p:nvSpPr>
            <p:cNvPr id="6" name="矩形 5"/>
            <p:cNvSpPr/>
            <p:nvPr/>
          </p:nvSpPr>
          <p:spPr>
            <a:xfrm>
              <a:off x="4486880" y="1057110"/>
              <a:ext cx="3218239" cy="3972090"/>
            </a:xfrm>
            <a:prstGeom prst="rect">
              <a:avLst/>
            </a:prstGeom>
            <a:gradFill>
              <a:gsLst>
                <a:gs pos="0">
                  <a:schemeClr val="accent5">
                    <a:lumMod val="50000"/>
                  </a:schemeClr>
                </a:gs>
                <a:gs pos="100000">
                  <a:srgbClr val="2C3B5A"/>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9" name="图片 8"/>
          <p:cNvPicPr>
            <a:picLocks noChangeAspect="1"/>
          </p:cNvPicPr>
          <p:nvPr/>
        </p:nvPicPr>
        <p:blipFill rotWithShape="1">
          <a:blip r:embed="rId4"/>
          <a:srcRect t="65611"/>
          <a:stretch/>
        </p:blipFill>
        <p:spPr>
          <a:xfrm>
            <a:off x="1500166" y="857238"/>
            <a:ext cx="6286544" cy="622765"/>
          </a:xfrm>
          <a:prstGeom prst="rect">
            <a:avLst/>
          </a:prstGeom>
        </p:spPr>
      </p:pic>
      <p:grpSp>
        <p:nvGrpSpPr>
          <p:cNvPr id="10" name="组合 9"/>
          <p:cNvGrpSpPr/>
          <p:nvPr/>
        </p:nvGrpSpPr>
        <p:grpSpPr>
          <a:xfrm>
            <a:off x="4143372" y="1358411"/>
            <a:ext cx="973439" cy="973439"/>
            <a:chOff x="5387384" y="2257930"/>
            <a:chExt cx="1440000" cy="1440000"/>
          </a:xfrm>
        </p:grpSpPr>
        <p:sp>
          <p:nvSpPr>
            <p:cNvPr id="12" name="椭圆 11"/>
            <p:cNvSpPr>
              <a:spLocks noChangeAspect="1"/>
            </p:cNvSpPr>
            <p:nvPr/>
          </p:nvSpPr>
          <p:spPr>
            <a:xfrm>
              <a:off x="5387384" y="2257930"/>
              <a:ext cx="1440000" cy="1440000"/>
            </a:xfrm>
            <a:prstGeom prst="ellipse">
              <a:avLst/>
            </a:prstGeom>
            <a:solidFill>
              <a:srgbClr val="F7F9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a:spLocks noChangeAspect="1"/>
            </p:cNvSpPr>
            <p:nvPr/>
          </p:nvSpPr>
          <p:spPr>
            <a:xfrm>
              <a:off x="5459384" y="2329930"/>
              <a:ext cx="1296000" cy="1296000"/>
            </a:xfrm>
            <a:prstGeom prst="ellipse">
              <a:avLst/>
            </a:prstGeom>
            <a:solidFill>
              <a:srgbClr val="324E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 name="文本框 21"/>
          <p:cNvSpPr txBox="1"/>
          <p:nvPr/>
        </p:nvSpPr>
        <p:spPr>
          <a:xfrm>
            <a:off x="4286248" y="1352786"/>
            <a:ext cx="642942" cy="861774"/>
          </a:xfrm>
          <a:prstGeom prst="rect">
            <a:avLst/>
          </a:prstGeom>
          <a:noFill/>
          <a:effectLst>
            <a:outerShdw blurRad="63500" sx="102000" sy="102000" algn="ctr" rotWithShape="0">
              <a:prstClr val="black">
                <a:alpha val="40000"/>
              </a:prstClr>
            </a:outerShdw>
          </a:effectLst>
        </p:spPr>
        <p:txBody>
          <a:bodyPr wrap="square" rtlCol="0">
            <a:spAutoFit/>
          </a:bodyPr>
          <a:lstStyle/>
          <a:p>
            <a:pPr algn="ctr"/>
            <a:r>
              <a:rPr lang="zh-CN" altLang="en-US" sz="5000" dirty="0">
                <a:solidFill>
                  <a:schemeClr val="bg1"/>
                </a:solidFill>
                <a:latin typeface="方正字迹-管峻楷书简体" pitchFamily="2" charset="-122"/>
                <a:ea typeface="方正字迹-管峻楷书简体" pitchFamily="2" charset="-122"/>
              </a:rPr>
              <a:t>壹</a:t>
            </a:r>
          </a:p>
        </p:txBody>
      </p:sp>
      <p:sp>
        <p:nvSpPr>
          <p:cNvPr id="15" name="文本框 22"/>
          <p:cNvSpPr txBox="1"/>
          <p:nvPr/>
        </p:nvSpPr>
        <p:spPr>
          <a:xfrm>
            <a:off x="3786182" y="2528830"/>
            <a:ext cx="1714512" cy="400110"/>
          </a:xfrm>
          <a:prstGeom prst="rect">
            <a:avLst/>
          </a:prstGeom>
          <a:noFill/>
        </p:spPr>
        <p:txBody>
          <a:bodyPr wrap="square" rtlCol="0">
            <a:spAutoFit/>
          </a:bodyPr>
          <a:lstStyle/>
          <a:p>
            <a:pPr algn="ctr"/>
            <a:r>
              <a:rPr lang="zh-CN" altLang="en-US" sz="2000" dirty="0">
                <a:solidFill>
                  <a:schemeClr val="bg1"/>
                </a:solidFill>
                <a:latin typeface="方正清刻本悦宋简体" panose="020B0604020202020204" charset="-122"/>
                <a:ea typeface="方正清刻本悦宋简体" panose="020B0604020202020204" charset="-122"/>
              </a:rPr>
              <a:t>什么是中国风</a:t>
            </a:r>
          </a:p>
        </p:txBody>
      </p:sp>
    </p:spTree>
  </p:cSld>
  <p:clrMapOvr>
    <a:masterClrMapping/>
  </p:clrMapOvr>
  <p:transition>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6" presetClass="entr" presetSubtype="21" fill="hold" nodeType="withEffect">
                                  <p:stCondLst>
                                    <p:cond delay="300"/>
                                  </p:stCondLst>
                                  <p:childTnLst>
                                    <p:set>
                                      <p:cBhvr>
                                        <p:cTn id="9" dur="1" fill="hold">
                                          <p:stCondLst>
                                            <p:cond delay="0"/>
                                          </p:stCondLst>
                                        </p:cTn>
                                        <p:tgtEl>
                                          <p:spTgt spid="9"/>
                                        </p:tgtEl>
                                        <p:attrNameLst>
                                          <p:attrName>style.visibility</p:attrName>
                                        </p:attrNameLst>
                                      </p:cBhvr>
                                      <p:to>
                                        <p:strVal val="visible"/>
                                      </p:to>
                                    </p:set>
                                    <p:animEffect transition="in" filter="barn(inVertical)">
                                      <p:cBhvr>
                                        <p:cTn id="10" dur="500"/>
                                        <p:tgtEl>
                                          <p:spTgt spid="9"/>
                                        </p:tgtEl>
                                      </p:cBhvr>
                                    </p:animEffect>
                                  </p:childTnLst>
                                </p:cTn>
                              </p:par>
                              <p:par>
                                <p:cTn id="11" presetID="10" presetClass="entr" presetSubtype="0" fill="hold" nodeType="withEffect">
                                  <p:stCondLst>
                                    <p:cond delay="6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grpId="0" nodeType="withEffect">
                                  <p:stCondLst>
                                    <p:cond delay="90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par>
                                <p:cTn id="17" presetID="10" presetClass="entr" presetSubtype="0" fill="hold" grpId="0" nodeType="withEffect">
                                  <p:stCondLst>
                                    <p:cond delay="120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rotWithShape="1">
          <a:blip r:embed="rId2">
            <a:extLst>
              <a:ext uri="{28A0092B-C50C-407E-A947-70E740481C1C}">
                <a14:useLocalDpi xmlns:a14="http://schemas.microsoft.com/office/drawing/2010/main" val="0"/>
              </a:ext>
            </a:extLst>
          </a:blip>
          <a:srcRect t="31152" r="13341"/>
          <a:stretch/>
        </p:blipFill>
        <p:spPr>
          <a:xfrm>
            <a:off x="0" y="2285998"/>
            <a:ext cx="9144000" cy="2857502"/>
          </a:xfrm>
          <a:prstGeom prst="rect">
            <a:avLst/>
          </a:prstGeom>
        </p:spPr>
      </p:pic>
      <p:sp>
        <p:nvSpPr>
          <p:cNvPr id="2" name="TextBox 1">
            <a:extLst>
              <a:ext uri="{FF2B5EF4-FFF2-40B4-BE49-F238E27FC236}">
                <a16:creationId xmlns:a16="http://schemas.microsoft.com/office/drawing/2014/main" id="{031EE791-6EF8-4B27-83D3-E36F4B31854E}"/>
              </a:ext>
            </a:extLst>
          </p:cNvPr>
          <p:cNvSpPr txBox="1"/>
          <p:nvPr/>
        </p:nvSpPr>
        <p:spPr>
          <a:xfrm>
            <a:off x="1259632" y="263426"/>
            <a:ext cx="6408712" cy="2308324"/>
          </a:xfrm>
          <a:prstGeom prst="rect">
            <a:avLst/>
          </a:prstGeom>
          <a:noFill/>
        </p:spPr>
        <p:txBody>
          <a:bodyPr wrap="square" rtlCol="0">
            <a:spAutoFit/>
          </a:bodyPr>
          <a:lstStyle/>
          <a:p>
            <a:r>
              <a:rPr lang="zh-CN" altLang="en-US" dirty="0"/>
              <a:t>什么是“中国风”概念？百度百科的“中国风”词条给出了一个非常明确的标准， 就是“</a:t>
            </a:r>
            <a:r>
              <a:rPr lang="zh-CN" altLang="en-US" dirty="0">
                <a:highlight>
                  <a:srgbClr val="00FFFF"/>
                </a:highlight>
              </a:rPr>
              <a:t>三古三新</a:t>
            </a:r>
            <a:r>
              <a:rPr lang="zh-CN" altLang="en-US" dirty="0"/>
              <a:t>”（古辞赋、古文化、古旋律、新唱法、新编曲、新概念），即“歌词具有中国文化内涵，使用新派唱法和编曲技巧烘托歌曲氛围，歌曲以怀旧的中国背景与节奏的结合，产生含蓄、忧愁、幽雅、轻快等歌曲风格。中国风分纯粹中国风和近中国风两种，纯粹中国风是满足以上六大条件的歌曲；近中国风是某些条件不能满足而又很接近于纯粹中国风的歌曲。</a:t>
            </a:r>
            <a:endParaRPr lang="en-US" dirty="0"/>
          </a:p>
        </p:txBody>
      </p:sp>
    </p:spTree>
  </p:cSld>
  <p:clrMapOvr>
    <a:masterClrMapping/>
  </p:clrMapOvr>
  <p:transition>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Freeform 5"/>
          <p:cNvSpPr>
            <a:spLocks/>
          </p:cNvSpPr>
          <p:nvPr/>
        </p:nvSpPr>
        <p:spPr bwMode="auto">
          <a:xfrm>
            <a:off x="714348" y="850525"/>
            <a:ext cx="1928826" cy="363904"/>
          </a:xfrm>
          <a:custGeom>
            <a:avLst/>
            <a:gdLst>
              <a:gd name="T0" fmla="*/ 0 w 622"/>
              <a:gd name="T1" fmla="*/ 140 h 142"/>
              <a:gd name="T2" fmla="*/ 135 w 622"/>
              <a:gd name="T3" fmla="*/ 103 h 142"/>
              <a:gd name="T4" fmla="*/ 181 w 622"/>
              <a:gd name="T5" fmla="*/ 76 h 142"/>
              <a:gd name="T6" fmla="*/ 212 w 622"/>
              <a:gd name="T7" fmla="*/ 74 h 142"/>
              <a:gd name="T8" fmla="*/ 248 w 622"/>
              <a:gd name="T9" fmla="*/ 103 h 142"/>
              <a:gd name="T10" fmla="*/ 277 w 622"/>
              <a:gd name="T11" fmla="*/ 102 h 142"/>
              <a:gd name="T12" fmla="*/ 322 w 622"/>
              <a:gd name="T13" fmla="*/ 48 h 142"/>
              <a:gd name="T14" fmla="*/ 359 w 622"/>
              <a:gd name="T15" fmla="*/ 9 h 142"/>
              <a:gd name="T16" fmla="*/ 389 w 622"/>
              <a:gd name="T17" fmla="*/ 13 h 142"/>
              <a:gd name="T18" fmla="*/ 485 w 622"/>
              <a:gd name="T19" fmla="*/ 64 h 142"/>
              <a:gd name="T20" fmla="*/ 529 w 622"/>
              <a:gd name="T21" fmla="*/ 80 h 142"/>
              <a:gd name="T22" fmla="*/ 622 w 622"/>
              <a:gd name="T23" fmla="*/ 142 h 142"/>
              <a:gd name="T24" fmla="*/ 0 w 622"/>
              <a:gd name="T25" fmla="*/ 142 h 142"/>
              <a:gd name="T26" fmla="*/ 0 w 622"/>
              <a:gd name="T27" fmla="*/ 14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22" h="142">
                <a:moveTo>
                  <a:pt x="0" y="140"/>
                </a:moveTo>
                <a:cubicBezTo>
                  <a:pt x="45" y="128"/>
                  <a:pt x="91" y="117"/>
                  <a:pt x="135" y="103"/>
                </a:cubicBezTo>
                <a:cubicBezTo>
                  <a:pt x="152" y="98"/>
                  <a:pt x="167" y="87"/>
                  <a:pt x="181" y="76"/>
                </a:cubicBezTo>
                <a:cubicBezTo>
                  <a:pt x="192" y="67"/>
                  <a:pt x="201" y="65"/>
                  <a:pt x="212" y="74"/>
                </a:cubicBezTo>
                <a:cubicBezTo>
                  <a:pt x="224" y="84"/>
                  <a:pt x="237" y="92"/>
                  <a:pt x="248" y="103"/>
                </a:cubicBezTo>
                <a:cubicBezTo>
                  <a:pt x="259" y="113"/>
                  <a:pt x="268" y="112"/>
                  <a:pt x="277" y="102"/>
                </a:cubicBezTo>
                <a:cubicBezTo>
                  <a:pt x="292" y="84"/>
                  <a:pt x="306" y="66"/>
                  <a:pt x="322" y="48"/>
                </a:cubicBezTo>
                <a:cubicBezTo>
                  <a:pt x="333" y="35"/>
                  <a:pt x="345" y="21"/>
                  <a:pt x="359" y="9"/>
                </a:cubicBezTo>
                <a:cubicBezTo>
                  <a:pt x="369" y="0"/>
                  <a:pt x="380" y="1"/>
                  <a:pt x="389" y="13"/>
                </a:cubicBezTo>
                <a:cubicBezTo>
                  <a:pt x="413" y="46"/>
                  <a:pt x="445" y="61"/>
                  <a:pt x="485" y="64"/>
                </a:cubicBezTo>
                <a:cubicBezTo>
                  <a:pt x="500" y="65"/>
                  <a:pt x="516" y="71"/>
                  <a:pt x="529" y="80"/>
                </a:cubicBezTo>
                <a:cubicBezTo>
                  <a:pt x="560" y="98"/>
                  <a:pt x="590" y="120"/>
                  <a:pt x="622" y="142"/>
                </a:cubicBezTo>
                <a:cubicBezTo>
                  <a:pt x="414" y="142"/>
                  <a:pt x="207" y="142"/>
                  <a:pt x="0" y="142"/>
                </a:cubicBezTo>
                <a:cubicBezTo>
                  <a:pt x="0" y="141"/>
                  <a:pt x="0" y="140"/>
                  <a:pt x="0" y="140"/>
                </a:cubicBezTo>
                <a:close/>
              </a:path>
            </a:pathLst>
          </a:custGeom>
          <a:gradFill flip="none" rotWithShape="1">
            <a:gsLst>
              <a:gs pos="0">
                <a:srgbClr val="354C75"/>
              </a:gs>
              <a:gs pos="100000">
                <a:srgbClr val="2C3B5A"/>
              </a:gs>
            </a:gsLst>
            <a:lin ang="2700000" scaled="1"/>
            <a:tileRect/>
          </a:gradFill>
          <a:ln>
            <a:noFill/>
          </a:ln>
          <a:effectLst>
            <a:outerShdw blurRad="63500" sx="101000" sy="101000" algn="ctr"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zh-CN" altLang="en-US">
              <a:solidFill>
                <a:schemeClr val="accent5">
                  <a:lumMod val="50000"/>
                </a:schemeClr>
              </a:solidFill>
            </a:endParaRPr>
          </a:p>
        </p:txBody>
      </p:sp>
      <p:sp>
        <p:nvSpPr>
          <p:cNvPr id="14" name="Freeform 5"/>
          <p:cNvSpPr>
            <a:spLocks/>
          </p:cNvSpPr>
          <p:nvPr/>
        </p:nvSpPr>
        <p:spPr bwMode="auto">
          <a:xfrm>
            <a:off x="6715140" y="500048"/>
            <a:ext cx="1692873" cy="483772"/>
          </a:xfrm>
          <a:custGeom>
            <a:avLst/>
            <a:gdLst>
              <a:gd name="T0" fmla="*/ 0 w 622"/>
              <a:gd name="T1" fmla="*/ 140 h 142"/>
              <a:gd name="T2" fmla="*/ 135 w 622"/>
              <a:gd name="T3" fmla="*/ 103 h 142"/>
              <a:gd name="T4" fmla="*/ 181 w 622"/>
              <a:gd name="T5" fmla="*/ 76 h 142"/>
              <a:gd name="T6" fmla="*/ 212 w 622"/>
              <a:gd name="T7" fmla="*/ 74 h 142"/>
              <a:gd name="T8" fmla="*/ 248 w 622"/>
              <a:gd name="T9" fmla="*/ 103 h 142"/>
              <a:gd name="T10" fmla="*/ 277 w 622"/>
              <a:gd name="T11" fmla="*/ 102 h 142"/>
              <a:gd name="T12" fmla="*/ 322 w 622"/>
              <a:gd name="T13" fmla="*/ 48 h 142"/>
              <a:gd name="T14" fmla="*/ 359 w 622"/>
              <a:gd name="T15" fmla="*/ 9 h 142"/>
              <a:gd name="T16" fmla="*/ 389 w 622"/>
              <a:gd name="T17" fmla="*/ 13 h 142"/>
              <a:gd name="T18" fmla="*/ 485 w 622"/>
              <a:gd name="T19" fmla="*/ 64 h 142"/>
              <a:gd name="T20" fmla="*/ 529 w 622"/>
              <a:gd name="T21" fmla="*/ 80 h 142"/>
              <a:gd name="T22" fmla="*/ 622 w 622"/>
              <a:gd name="T23" fmla="*/ 142 h 142"/>
              <a:gd name="T24" fmla="*/ 0 w 622"/>
              <a:gd name="T25" fmla="*/ 142 h 142"/>
              <a:gd name="T26" fmla="*/ 0 w 622"/>
              <a:gd name="T27" fmla="*/ 140 h 142"/>
              <a:gd name="connsiteX0" fmla="*/ 0 w 10000"/>
              <a:gd name="connsiteY0" fmla="*/ 9647 h 9788"/>
              <a:gd name="connsiteX1" fmla="*/ 2170 w 10000"/>
              <a:gd name="connsiteY1" fmla="*/ 7042 h 9788"/>
              <a:gd name="connsiteX2" fmla="*/ 2910 w 10000"/>
              <a:gd name="connsiteY2" fmla="*/ 5140 h 9788"/>
              <a:gd name="connsiteX3" fmla="*/ 3408 w 10000"/>
              <a:gd name="connsiteY3" fmla="*/ 4999 h 9788"/>
              <a:gd name="connsiteX4" fmla="*/ 3987 w 10000"/>
              <a:gd name="connsiteY4" fmla="*/ 7042 h 9788"/>
              <a:gd name="connsiteX5" fmla="*/ 4453 w 10000"/>
              <a:gd name="connsiteY5" fmla="*/ 6971 h 9788"/>
              <a:gd name="connsiteX6" fmla="*/ 5772 w 10000"/>
              <a:gd name="connsiteY6" fmla="*/ 422 h 9788"/>
              <a:gd name="connsiteX7" fmla="*/ 6254 w 10000"/>
              <a:gd name="connsiteY7" fmla="*/ 703 h 9788"/>
              <a:gd name="connsiteX8" fmla="*/ 7797 w 10000"/>
              <a:gd name="connsiteY8" fmla="*/ 4295 h 9788"/>
              <a:gd name="connsiteX9" fmla="*/ 8505 w 10000"/>
              <a:gd name="connsiteY9" fmla="*/ 5422 h 9788"/>
              <a:gd name="connsiteX10" fmla="*/ 10000 w 10000"/>
              <a:gd name="connsiteY10" fmla="*/ 9788 h 9788"/>
              <a:gd name="connsiteX11" fmla="*/ 0 w 10000"/>
              <a:gd name="connsiteY11" fmla="*/ 9788 h 9788"/>
              <a:gd name="connsiteX12" fmla="*/ 0 w 10000"/>
              <a:gd name="connsiteY12" fmla="*/ 9647 h 9788"/>
              <a:gd name="connsiteX0" fmla="*/ 0 w 10000"/>
              <a:gd name="connsiteY0" fmla="*/ 9856 h 10000"/>
              <a:gd name="connsiteX1" fmla="*/ 2170 w 10000"/>
              <a:gd name="connsiteY1" fmla="*/ 7195 h 10000"/>
              <a:gd name="connsiteX2" fmla="*/ 2910 w 10000"/>
              <a:gd name="connsiteY2" fmla="*/ 5251 h 10000"/>
              <a:gd name="connsiteX3" fmla="*/ 3408 w 10000"/>
              <a:gd name="connsiteY3" fmla="*/ 5107 h 10000"/>
              <a:gd name="connsiteX4" fmla="*/ 3987 w 10000"/>
              <a:gd name="connsiteY4" fmla="*/ 7195 h 10000"/>
              <a:gd name="connsiteX5" fmla="*/ 5772 w 10000"/>
              <a:gd name="connsiteY5" fmla="*/ 431 h 10000"/>
              <a:gd name="connsiteX6" fmla="*/ 6254 w 10000"/>
              <a:gd name="connsiteY6" fmla="*/ 718 h 10000"/>
              <a:gd name="connsiteX7" fmla="*/ 7797 w 10000"/>
              <a:gd name="connsiteY7" fmla="*/ 4388 h 10000"/>
              <a:gd name="connsiteX8" fmla="*/ 8505 w 10000"/>
              <a:gd name="connsiteY8" fmla="*/ 5539 h 10000"/>
              <a:gd name="connsiteX9" fmla="*/ 10000 w 10000"/>
              <a:gd name="connsiteY9" fmla="*/ 10000 h 10000"/>
              <a:gd name="connsiteX10" fmla="*/ 0 w 10000"/>
              <a:gd name="connsiteY10" fmla="*/ 10000 h 10000"/>
              <a:gd name="connsiteX11" fmla="*/ 0 w 10000"/>
              <a:gd name="connsiteY11" fmla="*/ 9856 h 10000"/>
              <a:gd name="connsiteX0" fmla="*/ 0 w 10000"/>
              <a:gd name="connsiteY0" fmla="*/ 9856 h 10000"/>
              <a:gd name="connsiteX1" fmla="*/ 2170 w 10000"/>
              <a:gd name="connsiteY1" fmla="*/ 7195 h 10000"/>
              <a:gd name="connsiteX2" fmla="*/ 2910 w 10000"/>
              <a:gd name="connsiteY2" fmla="*/ 5251 h 10000"/>
              <a:gd name="connsiteX3" fmla="*/ 3408 w 10000"/>
              <a:gd name="connsiteY3" fmla="*/ 5107 h 10000"/>
              <a:gd name="connsiteX4" fmla="*/ 5772 w 10000"/>
              <a:gd name="connsiteY4" fmla="*/ 431 h 10000"/>
              <a:gd name="connsiteX5" fmla="*/ 6254 w 10000"/>
              <a:gd name="connsiteY5" fmla="*/ 718 h 10000"/>
              <a:gd name="connsiteX6" fmla="*/ 7797 w 10000"/>
              <a:gd name="connsiteY6" fmla="*/ 4388 h 10000"/>
              <a:gd name="connsiteX7" fmla="*/ 8505 w 10000"/>
              <a:gd name="connsiteY7" fmla="*/ 5539 h 10000"/>
              <a:gd name="connsiteX8" fmla="*/ 10000 w 10000"/>
              <a:gd name="connsiteY8" fmla="*/ 10000 h 10000"/>
              <a:gd name="connsiteX9" fmla="*/ 0 w 10000"/>
              <a:gd name="connsiteY9" fmla="*/ 10000 h 10000"/>
              <a:gd name="connsiteX10" fmla="*/ 0 w 10000"/>
              <a:gd name="connsiteY10" fmla="*/ 9856 h 10000"/>
              <a:gd name="connsiteX0" fmla="*/ 0 w 8681"/>
              <a:gd name="connsiteY0" fmla="*/ 9856 h 10135"/>
              <a:gd name="connsiteX1" fmla="*/ 2170 w 8681"/>
              <a:gd name="connsiteY1" fmla="*/ 7195 h 10135"/>
              <a:gd name="connsiteX2" fmla="*/ 2910 w 8681"/>
              <a:gd name="connsiteY2" fmla="*/ 5251 h 10135"/>
              <a:gd name="connsiteX3" fmla="*/ 3408 w 8681"/>
              <a:gd name="connsiteY3" fmla="*/ 5107 h 10135"/>
              <a:gd name="connsiteX4" fmla="*/ 5772 w 8681"/>
              <a:gd name="connsiteY4" fmla="*/ 431 h 10135"/>
              <a:gd name="connsiteX5" fmla="*/ 6254 w 8681"/>
              <a:gd name="connsiteY5" fmla="*/ 718 h 10135"/>
              <a:gd name="connsiteX6" fmla="*/ 7797 w 8681"/>
              <a:gd name="connsiteY6" fmla="*/ 4388 h 10135"/>
              <a:gd name="connsiteX7" fmla="*/ 8505 w 8681"/>
              <a:gd name="connsiteY7" fmla="*/ 5539 h 10135"/>
              <a:gd name="connsiteX8" fmla="*/ 8681 w 8681"/>
              <a:gd name="connsiteY8" fmla="*/ 10135 h 10135"/>
              <a:gd name="connsiteX9" fmla="*/ 0 w 8681"/>
              <a:gd name="connsiteY9" fmla="*/ 10000 h 10135"/>
              <a:gd name="connsiteX10" fmla="*/ 0 w 8681"/>
              <a:gd name="connsiteY10" fmla="*/ 9856 h 10135"/>
              <a:gd name="connsiteX0" fmla="*/ 0 w 10000"/>
              <a:gd name="connsiteY0" fmla="*/ 9867 h 10000"/>
              <a:gd name="connsiteX1" fmla="*/ 2500 w 10000"/>
              <a:gd name="connsiteY1" fmla="*/ 7099 h 10000"/>
              <a:gd name="connsiteX2" fmla="*/ 3352 w 10000"/>
              <a:gd name="connsiteY2" fmla="*/ 5181 h 10000"/>
              <a:gd name="connsiteX3" fmla="*/ 3926 w 10000"/>
              <a:gd name="connsiteY3" fmla="*/ 5039 h 10000"/>
              <a:gd name="connsiteX4" fmla="*/ 6649 w 10000"/>
              <a:gd name="connsiteY4" fmla="*/ 425 h 10000"/>
              <a:gd name="connsiteX5" fmla="*/ 7204 w 10000"/>
              <a:gd name="connsiteY5" fmla="*/ 708 h 10000"/>
              <a:gd name="connsiteX6" fmla="*/ 8982 w 10000"/>
              <a:gd name="connsiteY6" fmla="*/ 4330 h 10000"/>
              <a:gd name="connsiteX7" fmla="*/ 9797 w 10000"/>
              <a:gd name="connsiteY7" fmla="*/ 5465 h 10000"/>
              <a:gd name="connsiteX8" fmla="*/ 10000 w 10000"/>
              <a:gd name="connsiteY8" fmla="*/ 10000 h 10000"/>
              <a:gd name="connsiteX9" fmla="*/ 0 w 10000"/>
              <a:gd name="connsiteY9" fmla="*/ 9867 h 10000"/>
              <a:gd name="connsiteX0" fmla="*/ 0 w 9082"/>
              <a:gd name="connsiteY0" fmla="*/ 9867 h 10000"/>
              <a:gd name="connsiteX1" fmla="*/ 1582 w 9082"/>
              <a:gd name="connsiteY1" fmla="*/ 7099 h 10000"/>
              <a:gd name="connsiteX2" fmla="*/ 2434 w 9082"/>
              <a:gd name="connsiteY2" fmla="*/ 5181 h 10000"/>
              <a:gd name="connsiteX3" fmla="*/ 3008 w 9082"/>
              <a:gd name="connsiteY3" fmla="*/ 5039 h 10000"/>
              <a:gd name="connsiteX4" fmla="*/ 5731 w 9082"/>
              <a:gd name="connsiteY4" fmla="*/ 425 h 10000"/>
              <a:gd name="connsiteX5" fmla="*/ 6286 w 9082"/>
              <a:gd name="connsiteY5" fmla="*/ 708 h 10000"/>
              <a:gd name="connsiteX6" fmla="*/ 8064 w 9082"/>
              <a:gd name="connsiteY6" fmla="*/ 4330 h 10000"/>
              <a:gd name="connsiteX7" fmla="*/ 8879 w 9082"/>
              <a:gd name="connsiteY7" fmla="*/ 5465 h 10000"/>
              <a:gd name="connsiteX8" fmla="*/ 9082 w 9082"/>
              <a:gd name="connsiteY8" fmla="*/ 10000 h 10000"/>
              <a:gd name="connsiteX9" fmla="*/ 0 w 9082"/>
              <a:gd name="connsiteY9" fmla="*/ 9867 h 10000"/>
              <a:gd name="connsiteX0" fmla="*/ 0 w 10521"/>
              <a:gd name="connsiteY0" fmla="*/ 9867 h 10000"/>
              <a:gd name="connsiteX1" fmla="*/ 1742 w 10521"/>
              <a:gd name="connsiteY1" fmla="*/ 7099 h 10000"/>
              <a:gd name="connsiteX2" fmla="*/ 2680 w 10521"/>
              <a:gd name="connsiteY2" fmla="*/ 5181 h 10000"/>
              <a:gd name="connsiteX3" fmla="*/ 3312 w 10521"/>
              <a:gd name="connsiteY3" fmla="*/ 5039 h 10000"/>
              <a:gd name="connsiteX4" fmla="*/ 6310 w 10521"/>
              <a:gd name="connsiteY4" fmla="*/ 425 h 10000"/>
              <a:gd name="connsiteX5" fmla="*/ 6921 w 10521"/>
              <a:gd name="connsiteY5" fmla="*/ 708 h 10000"/>
              <a:gd name="connsiteX6" fmla="*/ 8879 w 10521"/>
              <a:gd name="connsiteY6" fmla="*/ 4330 h 10000"/>
              <a:gd name="connsiteX7" fmla="*/ 10000 w 10521"/>
              <a:gd name="connsiteY7" fmla="*/ 10000 h 10000"/>
              <a:gd name="connsiteX8" fmla="*/ 0 w 10521"/>
              <a:gd name="connsiteY8" fmla="*/ 9867 h 10000"/>
              <a:gd name="connsiteX0" fmla="*/ 0 w 10225"/>
              <a:gd name="connsiteY0" fmla="*/ 9867 h 10000"/>
              <a:gd name="connsiteX1" fmla="*/ 1742 w 10225"/>
              <a:gd name="connsiteY1" fmla="*/ 7099 h 10000"/>
              <a:gd name="connsiteX2" fmla="*/ 2680 w 10225"/>
              <a:gd name="connsiteY2" fmla="*/ 5181 h 10000"/>
              <a:gd name="connsiteX3" fmla="*/ 3312 w 10225"/>
              <a:gd name="connsiteY3" fmla="*/ 5039 h 10000"/>
              <a:gd name="connsiteX4" fmla="*/ 6310 w 10225"/>
              <a:gd name="connsiteY4" fmla="*/ 425 h 10000"/>
              <a:gd name="connsiteX5" fmla="*/ 6921 w 10225"/>
              <a:gd name="connsiteY5" fmla="*/ 708 h 10000"/>
              <a:gd name="connsiteX6" fmla="*/ 10000 w 10225"/>
              <a:gd name="connsiteY6" fmla="*/ 10000 h 10000"/>
              <a:gd name="connsiteX7" fmla="*/ 0 w 10225"/>
              <a:gd name="connsiteY7" fmla="*/ 9867 h 10000"/>
              <a:gd name="connsiteX0" fmla="*/ 0 w 10225"/>
              <a:gd name="connsiteY0" fmla="*/ 9867 h 10000"/>
              <a:gd name="connsiteX1" fmla="*/ 1742 w 10225"/>
              <a:gd name="connsiteY1" fmla="*/ 7099 h 10000"/>
              <a:gd name="connsiteX2" fmla="*/ 2680 w 10225"/>
              <a:gd name="connsiteY2" fmla="*/ 5181 h 10000"/>
              <a:gd name="connsiteX3" fmla="*/ 4840 w 10225"/>
              <a:gd name="connsiteY3" fmla="*/ 6044 h 10000"/>
              <a:gd name="connsiteX4" fmla="*/ 6310 w 10225"/>
              <a:gd name="connsiteY4" fmla="*/ 425 h 10000"/>
              <a:gd name="connsiteX5" fmla="*/ 6921 w 10225"/>
              <a:gd name="connsiteY5" fmla="*/ 708 h 10000"/>
              <a:gd name="connsiteX6" fmla="*/ 10000 w 10225"/>
              <a:gd name="connsiteY6" fmla="*/ 10000 h 10000"/>
              <a:gd name="connsiteX7" fmla="*/ 0 w 10225"/>
              <a:gd name="connsiteY7" fmla="*/ 9867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225" h="10000">
                <a:moveTo>
                  <a:pt x="0" y="9867"/>
                </a:moveTo>
                <a:lnTo>
                  <a:pt x="1742" y="7099"/>
                </a:lnTo>
                <a:cubicBezTo>
                  <a:pt x="2089" y="6743"/>
                  <a:pt x="2395" y="5963"/>
                  <a:pt x="2680" y="5181"/>
                </a:cubicBezTo>
                <a:cubicBezTo>
                  <a:pt x="2905" y="4543"/>
                  <a:pt x="4617" y="5406"/>
                  <a:pt x="4840" y="6044"/>
                </a:cubicBezTo>
                <a:cubicBezTo>
                  <a:pt x="5445" y="5252"/>
                  <a:pt x="5709" y="1148"/>
                  <a:pt x="6310" y="425"/>
                </a:cubicBezTo>
                <a:cubicBezTo>
                  <a:pt x="6513" y="-214"/>
                  <a:pt x="6738" y="-143"/>
                  <a:pt x="6921" y="708"/>
                </a:cubicBezTo>
                <a:cubicBezTo>
                  <a:pt x="7536" y="2304"/>
                  <a:pt x="11153" y="8474"/>
                  <a:pt x="10000" y="10000"/>
                </a:cubicBezTo>
                <a:lnTo>
                  <a:pt x="0" y="9867"/>
                </a:lnTo>
                <a:close/>
              </a:path>
            </a:pathLst>
          </a:custGeom>
          <a:gradFill flip="none" rotWithShape="1">
            <a:gsLst>
              <a:gs pos="0">
                <a:srgbClr val="354C75"/>
              </a:gs>
              <a:gs pos="100000">
                <a:srgbClr val="2C3B5A"/>
              </a:gs>
            </a:gsLst>
            <a:lin ang="2700000" scaled="1"/>
            <a:tileRect/>
          </a:gradFill>
          <a:ln>
            <a:noFill/>
          </a:ln>
          <a:effectLst>
            <a:outerShdw blurRad="63500" sx="101000" sy="101000" algn="ctr"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zh-CN" altLang="en-US">
              <a:solidFill>
                <a:schemeClr val="accent5">
                  <a:lumMod val="50000"/>
                </a:schemeClr>
              </a:solidFill>
            </a:endParaRPr>
          </a:p>
        </p:txBody>
      </p:sp>
      <p:sp>
        <p:nvSpPr>
          <p:cNvPr id="15" name="Freeform 5"/>
          <p:cNvSpPr>
            <a:spLocks/>
          </p:cNvSpPr>
          <p:nvPr/>
        </p:nvSpPr>
        <p:spPr bwMode="auto">
          <a:xfrm>
            <a:off x="571472" y="2214560"/>
            <a:ext cx="1067492" cy="252552"/>
          </a:xfrm>
          <a:custGeom>
            <a:avLst/>
            <a:gdLst>
              <a:gd name="T0" fmla="*/ 0 w 622"/>
              <a:gd name="T1" fmla="*/ 140 h 142"/>
              <a:gd name="T2" fmla="*/ 135 w 622"/>
              <a:gd name="T3" fmla="*/ 103 h 142"/>
              <a:gd name="T4" fmla="*/ 181 w 622"/>
              <a:gd name="T5" fmla="*/ 76 h 142"/>
              <a:gd name="T6" fmla="*/ 212 w 622"/>
              <a:gd name="T7" fmla="*/ 74 h 142"/>
              <a:gd name="T8" fmla="*/ 248 w 622"/>
              <a:gd name="T9" fmla="*/ 103 h 142"/>
              <a:gd name="T10" fmla="*/ 277 w 622"/>
              <a:gd name="T11" fmla="*/ 102 h 142"/>
              <a:gd name="T12" fmla="*/ 322 w 622"/>
              <a:gd name="T13" fmla="*/ 48 h 142"/>
              <a:gd name="T14" fmla="*/ 359 w 622"/>
              <a:gd name="T15" fmla="*/ 9 h 142"/>
              <a:gd name="T16" fmla="*/ 389 w 622"/>
              <a:gd name="T17" fmla="*/ 13 h 142"/>
              <a:gd name="T18" fmla="*/ 485 w 622"/>
              <a:gd name="T19" fmla="*/ 64 h 142"/>
              <a:gd name="T20" fmla="*/ 529 w 622"/>
              <a:gd name="T21" fmla="*/ 80 h 142"/>
              <a:gd name="T22" fmla="*/ 622 w 622"/>
              <a:gd name="T23" fmla="*/ 142 h 142"/>
              <a:gd name="T24" fmla="*/ 0 w 622"/>
              <a:gd name="T25" fmla="*/ 142 h 142"/>
              <a:gd name="T26" fmla="*/ 0 w 622"/>
              <a:gd name="T27" fmla="*/ 140 h 142"/>
              <a:gd name="connsiteX0" fmla="*/ 0 w 10000"/>
              <a:gd name="connsiteY0" fmla="*/ 9647 h 9788"/>
              <a:gd name="connsiteX1" fmla="*/ 2170 w 10000"/>
              <a:gd name="connsiteY1" fmla="*/ 7042 h 9788"/>
              <a:gd name="connsiteX2" fmla="*/ 2910 w 10000"/>
              <a:gd name="connsiteY2" fmla="*/ 5140 h 9788"/>
              <a:gd name="connsiteX3" fmla="*/ 3408 w 10000"/>
              <a:gd name="connsiteY3" fmla="*/ 4999 h 9788"/>
              <a:gd name="connsiteX4" fmla="*/ 3987 w 10000"/>
              <a:gd name="connsiteY4" fmla="*/ 7042 h 9788"/>
              <a:gd name="connsiteX5" fmla="*/ 4453 w 10000"/>
              <a:gd name="connsiteY5" fmla="*/ 6971 h 9788"/>
              <a:gd name="connsiteX6" fmla="*/ 5772 w 10000"/>
              <a:gd name="connsiteY6" fmla="*/ 422 h 9788"/>
              <a:gd name="connsiteX7" fmla="*/ 6254 w 10000"/>
              <a:gd name="connsiteY7" fmla="*/ 703 h 9788"/>
              <a:gd name="connsiteX8" fmla="*/ 7797 w 10000"/>
              <a:gd name="connsiteY8" fmla="*/ 4295 h 9788"/>
              <a:gd name="connsiteX9" fmla="*/ 8505 w 10000"/>
              <a:gd name="connsiteY9" fmla="*/ 5422 h 9788"/>
              <a:gd name="connsiteX10" fmla="*/ 10000 w 10000"/>
              <a:gd name="connsiteY10" fmla="*/ 9788 h 9788"/>
              <a:gd name="connsiteX11" fmla="*/ 0 w 10000"/>
              <a:gd name="connsiteY11" fmla="*/ 9788 h 9788"/>
              <a:gd name="connsiteX12" fmla="*/ 0 w 10000"/>
              <a:gd name="connsiteY12" fmla="*/ 9647 h 9788"/>
              <a:gd name="connsiteX0" fmla="*/ 0 w 10000"/>
              <a:gd name="connsiteY0" fmla="*/ 9856 h 10000"/>
              <a:gd name="connsiteX1" fmla="*/ 2170 w 10000"/>
              <a:gd name="connsiteY1" fmla="*/ 7195 h 10000"/>
              <a:gd name="connsiteX2" fmla="*/ 2910 w 10000"/>
              <a:gd name="connsiteY2" fmla="*/ 5251 h 10000"/>
              <a:gd name="connsiteX3" fmla="*/ 3408 w 10000"/>
              <a:gd name="connsiteY3" fmla="*/ 5107 h 10000"/>
              <a:gd name="connsiteX4" fmla="*/ 3987 w 10000"/>
              <a:gd name="connsiteY4" fmla="*/ 7195 h 10000"/>
              <a:gd name="connsiteX5" fmla="*/ 5772 w 10000"/>
              <a:gd name="connsiteY5" fmla="*/ 431 h 10000"/>
              <a:gd name="connsiteX6" fmla="*/ 6254 w 10000"/>
              <a:gd name="connsiteY6" fmla="*/ 718 h 10000"/>
              <a:gd name="connsiteX7" fmla="*/ 7797 w 10000"/>
              <a:gd name="connsiteY7" fmla="*/ 4388 h 10000"/>
              <a:gd name="connsiteX8" fmla="*/ 8505 w 10000"/>
              <a:gd name="connsiteY8" fmla="*/ 5539 h 10000"/>
              <a:gd name="connsiteX9" fmla="*/ 10000 w 10000"/>
              <a:gd name="connsiteY9" fmla="*/ 10000 h 10000"/>
              <a:gd name="connsiteX10" fmla="*/ 0 w 10000"/>
              <a:gd name="connsiteY10" fmla="*/ 10000 h 10000"/>
              <a:gd name="connsiteX11" fmla="*/ 0 w 10000"/>
              <a:gd name="connsiteY11" fmla="*/ 9856 h 10000"/>
              <a:gd name="connsiteX0" fmla="*/ 0 w 10000"/>
              <a:gd name="connsiteY0" fmla="*/ 9856 h 10000"/>
              <a:gd name="connsiteX1" fmla="*/ 2170 w 10000"/>
              <a:gd name="connsiteY1" fmla="*/ 7195 h 10000"/>
              <a:gd name="connsiteX2" fmla="*/ 2910 w 10000"/>
              <a:gd name="connsiteY2" fmla="*/ 5251 h 10000"/>
              <a:gd name="connsiteX3" fmla="*/ 3408 w 10000"/>
              <a:gd name="connsiteY3" fmla="*/ 5107 h 10000"/>
              <a:gd name="connsiteX4" fmla="*/ 5772 w 10000"/>
              <a:gd name="connsiteY4" fmla="*/ 431 h 10000"/>
              <a:gd name="connsiteX5" fmla="*/ 6254 w 10000"/>
              <a:gd name="connsiteY5" fmla="*/ 718 h 10000"/>
              <a:gd name="connsiteX6" fmla="*/ 7797 w 10000"/>
              <a:gd name="connsiteY6" fmla="*/ 4388 h 10000"/>
              <a:gd name="connsiteX7" fmla="*/ 8505 w 10000"/>
              <a:gd name="connsiteY7" fmla="*/ 5539 h 10000"/>
              <a:gd name="connsiteX8" fmla="*/ 10000 w 10000"/>
              <a:gd name="connsiteY8" fmla="*/ 10000 h 10000"/>
              <a:gd name="connsiteX9" fmla="*/ 0 w 10000"/>
              <a:gd name="connsiteY9" fmla="*/ 10000 h 10000"/>
              <a:gd name="connsiteX10" fmla="*/ 0 w 10000"/>
              <a:gd name="connsiteY10" fmla="*/ 9856 h 10000"/>
              <a:gd name="connsiteX0" fmla="*/ 0 w 8681"/>
              <a:gd name="connsiteY0" fmla="*/ 9856 h 10135"/>
              <a:gd name="connsiteX1" fmla="*/ 2170 w 8681"/>
              <a:gd name="connsiteY1" fmla="*/ 7195 h 10135"/>
              <a:gd name="connsiteX2" fmla="*/ 2910 w 8681"/>
              <a:gd name="connsiteY2" fmla="*/ 5251 h 10135"/>
              <a:gd name="connsiteX3" fmla="*/ 3408 w 8681"/>
              <a:gd name="connsiteY3" fmla="*/ 5107 h 10135"/>
              <a:gd name="connsiteX4" fmla="*/ 5772 w 8681"/>
              <a:gd name="connsiteY4" fmla="*/ 431 h 10135"/>
              <a:gd name="connsiteX5" fmla="*/ 6254 w 8681"/>
              <a:gd name="connsiteY5" fmla="*/ 718 h 10135"/>
              <a:gd name="connsiteX6" fmla="*/ 7797 w 8681"/>
              <a:gd name="connsiteY6" fmla="*/ 4388 h 10135"/>
              <a:gd name="connsiteX7" fmla="*/ 8505 w 8681"/>
              <a:gd name="connsiteY7" fmla="*/ 5539 h 10135"/>
              <a:gd name="connsiteX8" fmla="*/ 8681 w 8681"/>
              <a:gd name="connsiteY8" fmla="*/ 10135 h 10135"/>
              <a:gd name="connsiteX9" fmla="*/ 0 w 8681"/>
              <a:gd name="connsiteY9" fmla="*/ 10000 h 10135"/>
              <a:gd name="connsiteX10" fmla="*/ 0 w 8681"/>
              <a:gd name="connsiteY10" fmla="*/ 9856 h 10135"/>
              <a:gd name="connsiteX0" fmla="*/ 0 w 10000"/>
              <a:gd name="connsiteY0" fmla="*/ 9867 h 10000"/>
              <a:gd name="connsiteX1" fmla="*/ 2500 w 10000"/>
              <a:gd name="connsiteY1" fmla="*/ 7099 h 10000"/>
              <a:gd name="connsiteX2" fmla="*/ 3352 w 10000"/>
              <a:gd name="connsiteY2" fmla="*/ 5181 h 10000"/>
              <a:gd name="connsiteX3" fmla="*/ 3926 w 10000"/>
              <a:gd name="connsiteY3" fmla="*/ 5039 h 10000"/>
              <a:gd name="connsiteX4" fmla="*/ 6649 w 10000"/>
              <a:gd name="connsiteY4" fmla="*/ 425 h 10000"/>
              <a:gd name="connsiteX5" fmla="*/ 7204 w 10000"/>
              <a:gd name="connsiteY5" fmla="*/ 708 h 10000"/>
              <a:gd name="connsiteX6" fmla="*/ 8982 w 10000"/>
              <a:gd name="connsiteY6" fmla="*/ 4330 h 10000"/>
              <a:gd name="connsiteX7" fmla="*/ 9797 w 10000"/>
              <a:gd name="connsiteY7" fmla="*/ 5465 h 10000"/>
              <a:gd name="connsiteX8" fmla="*/ 10000 w 10000"/>
              <a:gd name="connsiteY8" fmla="*/ 10000 h 10000"/>
              <a:gd name="connsiteX9" fmla="*/ 0 w 10000"/>
              <a:gd name="connsiteY9" fmla="*/ 9867 h 10000"/>
              <a:gd name="connsiteX0" fmla="*/ 0 w 9082"/>
              <a:gd name="connsiteY0" fmla="*/ 9867 h 10000"/>
              <a:gd name="connsiteX1" fmla="*/ 1582 w 9082"/>
              <a:gd name="connsiteY1" fmla="*/ 7099 h 10000"/>
              <a:gd name="connsiteX2" fmla="*/ 2434 w 9082"/>
              <a:gd name="connsiteY2" fmla="*/ 5181 h 10000"/>
              <a:gd name="connsiteX3" fmla="*/ 3008 w 9082"/>
              <a:gd name="connsiteY3" fmla="*/ 5039 h 10000"/>
              <a:gd name="connsiteX4" fmla="*/ 5731 w 9082"/>
              <a:gd name="connsiteY4" fmla="*/ 425 h 10000"/>
              <a:gd name="connsiteX5" fmla="*/ 6286 w 9082"/>
              <a:gd name="connsiteY5" fmla="*/ 708 h 10000"/>
              <a:gd name="connsiteX6" fmla="*/ 8064 w 9082"/>
              <a:gd name="connsiteY6" fmla="*/ 4330 h 10000"/>
              <a:gd name="connsiteX7" fmla="*/ 8879 w 9082"/>
              <a:gd name="connsiteY7" fmla="*/ 5465 h 10000"/>
              <a:gd name="connsiteX8" fmla="*/ 9082 w 9082"/>
              <a:gd name="connsiteY8" fmla="*/ 10000 h 10000"/>
              <a:gd name="connsiteX9" fmla="*/ 0 w 9082"/>
              <a:gd name="connsiteY9" fmla="*/ 9867 h 10000"/>
              <a:gd name="connsiteX0" fmla="*/ 0 w 14407"/>
              <a:gd name="connsiteY0" fmla="*/ 9867 h 10302"/>
              <a:gd name="connsiteX1" fmla="*/ 1742 w 14407"/>
              <a:gd name="connsiteY1" fmla="*/ 7099 h 10302"/>
              <a:gd name="connsiteX2" fmla="*/ 2680 w 14407"/>
              <a:gd name="connsiteY2" fmla="*/ 5181 h 10302"/>
              <a:gd name="connsiteX3" fmla="*/ 3312 w 14407"/>
              <a:gd name="connsiteY3" fmla="*/ 5039 h 10302"/>
              <a:gd name="connsiteX4" fmla="*/ 6310 w 14407"/>
              <a:gd name="connsiteY4" fmla="*/ 425 h 10302"/>
              <a:gd name="connsiteX5" fmla="*/ 6921 w 14407"/>
              <a:gd name="connsiteY5" fmla="*/ 708 h 10302"/>
              <a:gd name="connsiteX6" fmla="*/ 8879 w 14407"/>
              <a:gd name="connsiteY6" fmla="*/ 4330 h 10302"/>
              <a:gd name="connsiteX7" fmla="*/ 9776 w 14407"/>
              <a:gd name="connsiteY7" fmla="*/ 5465 h 10302"/>
              <a:gd name="connsiteX8" fmla="*/ 14407 w 14407"/>
              <a:gd name="connsiteY8" fmla="*/ 10302 h 10302"/>
              <a:gd name="connsiteX9" fmla="*/ 0 w 14407"/>
              <a:gd name="connsiteY9" fmla="*/ 9867 h 10302"/>
              <a:gd name="connsiteX0" fmla="*/ 12665 w 12665"/>
              <a:gd name="connsiteY0" fmla="*/ 10302 h 10302"/>
              <a:gd name="connsiteX1" fmla="*/ 0 w 12665"/>
              <a:gd name="connsiteY1" fmla="*/ 7099 h 10302"/>
              <a:gd name="connsiteX2" fmla="*/ 938 w 12665"/>
              <a:gd name="connsiteY2" fmla="*/ 5181 h 10302"/>
              <a:gd name="connsiteX3" fmla="*/ 1570 w 12665"/>
              <a:gd name="connsiteY3" fmla="*/ 5039 h 10302"/>
              <a:gd name="connsiteX4" fmla="*/ 4568 w 12665"/>
              <a:gd name="connsiteY4" fmla="*/ 425 h 10302"/>
              <a:gd name="connsiteX5" fmla="*/ 5179 w 12665"/>
              <a:gd name="connsiteY5" fmla="*/ 708 h 10302"/>
              <a:gd name="connsiteX6" fmla="*/ 7137 w 12665"/>
              <a:gd name="connsiteY6" fmla="*/ 4330 h 10302"/>
              <a:gd name="connsiteX7" fmla="*/ 8034 w 12665"/>
              <a:gd name="connsiteY7" fmla="*/ 5465 h 10302"/>
              <a:gd name="connsiteX8" fmla="*/ 12665 w 12665"/>
              <a:gd name="connsiteY8" fmla="*/ 10302 h 10302"/>
              <a:gd name="connsiteX0" fmla="*/ 12665 w 12665"/>
              <a:gd name="connsiteY0" fmla="*/ 10302 h 11422"/>
              <a:gd name="connsiteX1" fmla="*/ 0 w 12665"/>
              <a:gd name="connsiteY1" fmla="*/ 11422 h 11422"/>
              <a:gd name="connsiteX2" fmla="*/ 938 w 12665"/>
              <a:gd name="connsiteY2" fmla="*/ 5181 h 11422"/>
              <a:gd name="connsiteX3" fmla="*/ 1570 w 12665"/>
              <a:gd name="connsiteY3" fmla="*/ 5039 h 11422"/>
              <a:gd name="connsiteX4" fmla="*/ 4568 w 12665"/>
              <a:gd name="connsiteY4" fmla="*/ 425 h 11422"/>
              <a:gd name="connsiteX5" fmla="*/ 5179 w 12665"/>
              <a:gd name="connsiteY5" fmla="*/ 708 h 11422"/>
              <a:gd name="connsiteX6" fmla="*/ 7137 w 12665"/>
              <a:gd name="connsiteY6" fmla="*/ 4330 h 11422"/>
              <a:gd name="connsiteX7" fmla="*/ 8034 w 12665"/>
              <a:gd name="connsiteY7" fmla="*/ 5465 h 11422"/>
              <a:gd name="connsiteX8" fmla="*/ 12665 w 12665"/>
              <a:gd name="connsiteY8" fmla="*/ 10302 h 11422"/>
              <a:gd name="connsiteX0" fmla="*/ 12606 w 12606"/>
              <a:gd name="connsiteY0" fmla="*/ 10302 h 10316"/>
              <a:gd name="connsiteX1" fmla="*/ 0 w 12606"/>
              <a:gd name="connsiteY1" fmla="*/ 10316 h 10316"/>
              <a:gd name="connsiteX2" fmla="*/ 879 w 12606"/>
              <a:gd name="connsiteY2" fmla="*/ 5181 h 10316"/>
              <a:gd name="connsiteX3" fmla="*/ 1511 w 12606"/>
              <a:gd name="connsiteY3" fmla="*/ 5039 h 10316"/>
              <a:gd name="connsiteX4" fmla="*/ 4509 w 12606"/>
              <a:gd name="connsiteY4" fmla="*/ 425 h 10316"/>
              <a:gd name="connsiteX5" fmla="*/ 5120 w 12606"/>
              <a:gd name="connsiteY5" fmla="*/ 708 h 10316"/>
              <a:gd name="connsiteX6" fmla="*/ 7078 w 12606"/>
              <a:gd name="connsiteY6" fmla="*/ 4330 h 10316"/>
              <a:gd name="connsiteX7" fmla="*/ 7975 w 12606"/>
              <a:gd name="connsiteY7" fmla="*/ 5465 h 10316"/>
              <a:gd name="connsiteX8" fmla="*/ 12606 w 12606"/>
              <a:gd name="connsiteY8" fmla="*/ 10302 h 10316"/>
              <a:gd name="connsiteX0" fmla="*/ 12606 w 12606"/>
              <a:gd name="connsiteY0" fmla="*/ 10302 h 10316"/>
              <a:gd name="connsiteX1" fmla="*/ 0 w 12606"/>
              <a:gd name="connsiteY1" fmla="*/ 10316 h 10316"/>
              <a:gd name="connsiteX2" fmla="*/ 879 w 12606"/>
              <a:gd name="connsiteY2" fmla="*/ 5181 h 10316"/>
              <a:gd name="connsiteX3" fmla="*/ 3186 w 12606"/>
              <a:gd name="connsiteY3" fmla="*/ 5542 h 10316"/>
              <a:gd name="connsiteX4" fmla="*/ 4509 w 12606"/>
              <a:gd name="connsiteY4" fmla="*/ 425 h 10316"/>
              <a:gd name="connsiteX5" fmla="*/ 5120 w 12606"/>
              <a:gd name="connsiteY5" fmla="*/ 708 h 10316"/>
              <a:gd name="connsiteX6" fmla="*/ 7078 w 12606"/>
              <a:gd name="connsiteY6" fmla="*/ 4330 h 10316"/>
              <a:gd name="connsiteX7" fmla="*/ 7975 w 12606"/>
              <a:gd name="connsiteY7" fmla="*/ 5465 h 10316"/>
              <a:gd name="connsiteX8" fmla="*/ 12606 w 12606"/>
              <a:gd name="connsiteY8" fmla="*/ 10302 h 10316"/>
              <a:gd name="connsiteX0" fmla="*/ 12606 w 12606"/>
              <a:gd name="connsiteY0" fmla="*/ 10302 h 10316"/>
              <a:gd name="connsiteX1" fmla="*/ 0 w 12606"/>
              <a:gd name="connsiteY1" fmla="*/ 10316 h 10316"/>
              <a:gd name="connsiteX2" fmla="*/ 879 w 12606"/>
              <a:gd name="connsiteY2" fmla="*/ 5181 h 10316"/>
              <a:gd name="connsiteX3" fmla="*/ 3186 w 12606"/>
              <a:gd name="connsiteY3" fmla="*/ 5542 h 10316"/>
              <a:gd name="connsiteX4" fmla="*/ 4509 w 12606"/>
              <a:gd name="connsiteY4" fmla="*/ 425 h 10316"/>
              <a:gd name="connsiteX5" fmla="*/ 5120 w 12606"/>
              <a:gd name="connsiteY5" fmla="*/ 708 h 10316"/>
              <a:gd name="connsiteX6" fmla="*/ 7489 w 12606"/>
              <a:gd name="connsiteY6" fmla="*/ 2018 h 10316"/>
              <a:gd name="connsiteX7" fmla="*/ 7975 w 12606"/>
              <a:gd name="connsiteY7" fmla="*/ 5465 h 10316"/>
              <a:gd name="connsiteX8" fmla="*/ 12606 w 12606"/>
              <a:gd name="connsiteY8" fmla="*/ 10302 h 10316"/>
              <a:gd name="connsiteX0" fmla="*/ 12606 w 12606"/>
              <a:gd name="connsiteY0" fmla="*/ 10302 h 10316"/>
              <a:gd name="connsiteX1" fmla="*/ 0 w 12606"/>
              <a:gd name="connsiteY1" fmla="*/ 10316 h 10316"/>
              <a:gd name="connsiteX2" fmla="*/ 879 w 12606"/>
              <a:gd name="connsiteY2" fmla="*/ 5181 h 10316"/>
              <a:gd name="connsiteX3" fmla="*/ 3186 w 12606"/>
              <a:gd name="connsiteY3" fmla="*/ 5542 h 10316"/>
              <a:gd name="connsiteX4" fmla="*/ 4509 w 12606"/>
              <a:gd name="connsiteY4" fmla="*/ 425 h 10316"/>
              <a:gd name="connsiteX5" fmla="*/ 5120 w 12606"/>
              <a:gd name="connsiteY5" fmla="*/ 708 h 10316"/>
              <a:gd name="connsiteX6" fmla="*/ 6578 w 12606"/>
              <a:gd name="connsiteY6" fmla="*/ 6542 h 10316"/>
              <a:gd name="connsiteX7" fmla="*/ 7975 w 12606"/>
              <a:gd name="connsiteY7" fmla="*/ 5465 h 10316"/>
              <a:gd name="connsiteX8" fmla="*/ 12606 w 12606"/>
              <a:gd name="connsiteY8" fmla="*/ 10302 h 10316"/>
              <a:gd name="connsiteX0" fmla="*/ 12606 w 12741"/>
              <a:gd name="connsiteY0" fmla="*/ 10302 h 10316"/>
              <a:gd name="connsiteX1" fmla="*/ 0 w 12741"/>
              <a:gd name="connsiteY1" fmla="*/ 10316 h 10316"/>
              <a:gd name="connsiteX2" fmla="*/ 879 w 12741"/>
              <a:gd name="connsiteY2" fmla="*/ 5181 h 10316"/>
              <a:gd name="connsiteX3" fmla="*/ 3186 w 12741"/>
              <a:gd name="connsiteY3" fmla="*/ 5542 h 10316"/>
              <a:gd name="connsiteX4" fmla="*/ 4509 w 12741"/>
              <a:gd name="connsiteY4" fmla="*/ 425 h 10316"/>
              <a:gd name="connsiteX5" fmla="*/ 5120 w 12741"/>
              <a:gd name="connsiteY5" fmla="*/ 708 h 10316"/>
              <a:gd name="connsiteX6" fmla="*/ 6578 w 12741"/>
              <a:gd name="connsiteY6" fmla="*/ 6542 h 10316"/>
              <a:gd name="connsiteX7" fmla="*/ 12606 w 12741"/>
              <a:gd name="connsiteY7" fmla="*/ 10302 h 10316"/>
              <a:gd name="connsiteX0" fmla="*/ 12606 w 12741"/>
              <a:gd name="connsiteY0" fmla="*/ 10302 h 10316"/>
              <a:gd name="connsiteX1" fmla="*/ 0 w 12741"/>
              <a:gd name="connsiteY1" fmla="*/ 10316 h 10316"/>
              <a:gd name="connsiteX2" fmla="*/ 1634 w 12741"/>
              <a:gd name="connsiteY2" fmla="*/ 5777 h 10316"/>
              <a:gd name="connsiteX3" fmla="*/ 3186 w 12741"/>
              <a:gd name="connsiteY3" fmla="*/ 5542 h 10316"/>
              <a:gd name="connsiteX4" fmla="*/ 4509 w 12741"/>
              <a:gd name="connsiteY4" fmla="*/ 425 h 10316"/>
              <a:gd name="connsiteX5" fmla="*/ 5120 w 12741"/>
              <a:gd name="connsiteY5" fmla="*/ 708 h 10316"/>
              <a:gd name="connsiteX6" fmla="*/ 6578 w 12741"/>
              <a:gd name="connsiteY6" fmla="*/ 6542 h 10316"/>
              <a:gd name="connsiteX7" fmla="*/ 12606 w 12741"/>
              <a:gd name="connsiteY7" fmla="*/ 10302 h 10316"/>
              <a:gd name="connsiteX0" fmla="*/ 12606 w 12741"/>
              <a:gd name="connsiteY0" fmla="*/ 10302 h 10316"/>
              <a:gd name="connsiteX1" fmla="*/ 0 w 12741"/>
              <a:gd name="connsiteY1" fmla="*/ 10316 h 10316"/>
              <a:gd name="connsiteX2" fmla="*/ 1402 w 12741"/>
              <a:gd name="connsiteY2" fmla="*/ 5380 h 10316"/>
              <a:gd name="connsiteX3" fmla="*/ 3186 w 12741"/>
              <a:gd name="connsiteY3" fmla="*/ 5542 h 10316"/>
              <a:gd name="connsiteX4" fmla="*/ 4509 w 12741"/>
              <a:gd name="connsiteY4" fmla="*/ 425 h 10316"/>
              <a:gd name="connsiteX5" fmla="*/ 5120 w 12741"/>
              <a:gd name="connsiteY5" fmla="*/ 708 h 10316"/>
              <a:gd name="connsiteX6" fmla="*/ 6578 w 12741"/>
              <a:gd name="connsiteY6" fmla="*/ 6542 h 10316"/>
              <a:gd name="connsiteX7" fmla="*/ 12606 w 12741"/>
              <a:gd name="connsiteY7" fmla="*/ 10302 h 10316"/>
              <a:gd name="connsiteX0" fmla="*/ 12606 w 12741"/>
              <a:gd name="connsiteY0" fmla="*/ 10302 h 10316"/>
              <a:gd name="connsiteX1" fmla="*/ 0 w 12741"/>
              <a:gd name="connsiteY1" fmla="*/ 10316 h 10316"/>
              <a:gd name="connsiteX2" fmla="*/ 1228 w 12741"/>
              <a:gd name="connsiteY2" fmla="*/ 5380 h 10316"/>
              <a:gd name="connsiteX3" fmla="*/ 3186 w 12741"/>
              <a:gd name="connsiteY3" fmla="*/ 5542 h 10316"/>
              <a:gd name="connsiteX4" fmla="*/ 4509 w 12741"/>
              <a:gd name="connsiteY4" fmla="*/ 425 h 10316"/>
              <a:gd name="connsiteX5" fmla="*/ 5120 w 12741"/>
              <a:gd name="connsiteY5" fmla="*/ 708 h 10316"/>
              <a:gd name="connsiteX6" fmla="*/ 6578 w 12741"/>
              <a:gd name="connsiteY6" fmla="*/ 6542 h 10316"/>
              <a:gd name="connsiteX7" fmla="*/ 12606 w 12741"/>
              <a:gd name="connsiteY7" fmla="*/ 10302 h 10316"/>
              <a:gd name="connsiteX0" fmla="*/ 12606 w 12741"/>
              <a:gd name="connsiteY0" fmla="*/ 10302 h 10316"/>
              <a:gd name="connsiteX1" fmla="*/ 0 w 12741"/>
              <a:gd name="connsiteY1" fmla="*/ 10316 h 10316"/>
              <a:gd name="connsiteX2" fmla="*/ 1228 w 12741"/>
              <a:gd name="connsiteY2" fmla="*/ 5380 h 10316"/>
              <a:gd name="connsiteX3" fmla="*/ 3186 w 12741"/>
              <a:gd name="connsiteY3" fmla="*/ 5542 h 10316"/>
              <a:gd name="connsiteX4" fmla="*/ 4509 w 12741"/>
              <a:gd name="connsiteY4" fmla="*/ 425 h 10316"/>
              <a:gd name="connsiteX5" fmla="*/ 5120 w 12741"/>
              <a:gd name="connsiteY5" fmla="*/ 708 h 10316"/>
              <a:gd name="connsiteX6" fmla="*/ 6578 w 12741"/>
              <a:gd name="connsiteY6" fmla="*/ 6542 h 10316"/>
              <a:gd name="connsiteX7" fmla="*/ 12606 w 12741"/>
              <a:gd name="connsiteY7" fmla="*/ 10302 h 10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741" h="10316">
                <a:moveTo>
                  <a:pt x="12606" y="10302"/>
                </a:moveTo>
                <a:lnTo>
                  <a:pt x="0" y="10316"/>
                </a:lnTo>
                <a:cubicBezTo>
                  <a:pt x="347" y="9960"/>
                  <a:pt x="943" y="6162"/>
                  <a:pt x="1228" y="5380"/>
                </a:cubicBezTo>
                <a:cubicBezTo>
                  <a:pt x="1453" y="4742"/>
                  <a:pt x="3045" y="7957"/>
                  <a:pt x="3186" y="5542"/>
                </a:cubicBezTo>
                <a:cubicBezTo>
                  <a:pt x="3327" y="3127"/>
                  <a:pt x="3908" y="1148"/>
                  <a:pt x="4509" y="425"/>
                </a:cubicBezTo>
                <a:cubicBezTo>
                  <a:pt x="4712" y="-214"/>
                  <a:pt x="4937" y="-143"/>
                  <a:pt x="5120" y="708"/>
                </a:cubicBezTo>
                <a:cubicBezTo>
                  <a:pt x="5610" y="3052"/>
                  <a:pt x="5330" y="4943"/>
                  <a:pt x="6578" y="6542"/>
                </a:cubicBezTo>
                <a:cubicBezTo>
                  <a:pt x="7826" y="8141"/>
                  <a:pt x="13702" y="9673"/>
                  <a:pt x="12606" y="10302"/>
                </a:cubicBezTo>
                <a:close/>
              </a:path>
            </a:pathLst>
          </a:custGeom>
          <a:gradFill flip="none" rotWithShape="1">
            <a:gsLst>
              <a:gs pos="0">
                <a:srgbClr val="354C75"/>
              </a:gs>
              <a:gs pos="100000">
                <a:srgbClr val="2C3B5A"/>
              </a:gs>
            </a:gsLst>
            <a:lin ang="2700000" scaled="1"/>
            <a:tileRect/>
          </a:gradFill>
          <a:ln>
            <a:noFill/>
          </a:ln>
          <a:effectLst>
            <a:outerShdw blurRad="63500" sx="101000" sy="101000" algn="ctr"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zh-CN" altLang="en-US">
              <a:solidFill>
                <a:schemeClr val="accent5">
                  <a:lumMod val="50000"/>
                </a:schemeClr>
              </a:solidFill>
            </a:endParaRPr>
          </a:p>
        </p:txBody>
      </p:sp>
      <p:grpSp>
        <p:nvGrpSpPr>
          <p:cNvPr id="16" name="组合 15"/>
          <p:cNvGrpSpPr/>
          <p:nvPr/>
        </p:nvGrpSpPr>
        <p:grpSpPr>
          <a:xfrm>
            <a:off x="714348" y="1023284"/>
            <a:ext cx="870849" cy="218258"/>
            <a:chOff x="575579" y="2484388"/>
            <a:chExt cx="1927578" cy="481258"/>
          </a:xfrm>
        </p:grpSpPr>
        <p:sp>
          <p:nvSpPr>
            <p:cNvPr id="17" name="Freeform 9"/>
            <p:cNvSpPr>
              <a:spLocks/>
            </p:cNvSpPr>
            <p:nvPr/>
          </p:nvSpPr>
          <p:spPr bwMode="auto">
            <a:xfrm>
              <a:off x="1380222" y="2492027"/>
              <a:ext cx="1122935" cy="432878"/>
            </a:xfrm>
            <a:custGeom>
              <a:avLst/>
              <a:gdLst>
                <a:gd name="T0" fmla="*/ 745 w 745"/>
                <a:gd name="T1" fmla="*/ 173 h 285"/>
                <a:gd name="T2" fmla="*/ 616 w 745"/>
                <a:gd name="T3" fmla="*/ 211 h 285"/>
                <a:gd name="T4" fmla="*/ 556 w 745"/>
                <a:gd name="T5" fmla="*/ 189 h 285"/>
                <a:gd name="T6" fmla="*/ 269 w 745"/>
                <a:gd name="T7" fmla="*/ 228 h 285"/>
                <a:gd name="T8" fmla="*/ 99 w 745"/>
                <a:gd name="T9" fmla="*/ 262 h 285"/>
                <a:gd name="T10" fmla="*/ 14 w 745"/>
                <a:gd name="T11" fmla="*/ 107 h 285"/>
                <a:gd name="T12" fmla="*/ 144 w 745"/>
                <a:gd name="T13" fmla="*/ 5 h 285"/>
                <a:gd name="T14" fmla="*/ 230 w 745"/>
                <a:gd name="T15" fmla="*/ 114 h 285"/>
                <a:gd name="T16" fmla="*/ 151 w 745"/>
                <a:gd name="T17" fmla="*/ 191 h 285"/>
                <a:gd name="T18" fmla="*/ 93 w 745"/>
                <a:gd name="T19" fmla="*/ 143 h 285"/>
                <a:gd name="T20" fmla="*/ 132 w 745"/>
                <a:gd name="T21" fmla="*/ 87 h 285"/>
                <a:gd name="T22" fmla="*/ 158 w 745"/>
                <a:gd name="T23" fmla="*/ 94 h 285"/>
                <a:gd name="T24" fmla="*/ 138 w 745"/>
                <a:gd name="T25" fmla="*/ 112 h 285"/>
                <a:gd name="T26" fmla="*/ 121 w 745"/>
                <a:gd name="T27" fmla="*/ 149 h 285"/>
                <a:gd name="T28" fmla="*/ 169 w 745"/>
                <a:gd name="T29" fmla="*/ 162 h 285"/>
                <a:gd name="T30" fmla="*/ 201 w 745"/>
                <a:gd name="T31" fmla="*/ 78 h 285"/>
                <a:gd name="T32" fmla="*/ 123 w 745"/>
                <a:gd name="T33" fmla="*/ 31 h 285"/>
                <a:gd name="T34" fmla="*/ 39 w 745"/>
                <a:gd name="T35" fmla="*/ 154 h 285"/>
                <a:gd name="T36" fmla="*/ 188 w 745"/>
                <a:gd name="T37" fmla="*/ 242 h 285"/>
                <a:gd name="T38" fmla="*/ 285 w 745"/>
                <a:gd name="T39" fmla="*/ 183 h 285"/>
                <a:gd name="T40" fmla="*/ 558 w 745"/>
                <a:gd name="T41" fmla="*/ 161 h 285"/>
                <a:gd name="T42" fmla="*/ 723 w 745"/>
                <a:gd name="T43" fmla="*/ 170 h 285"/>
                <a:gd name="T44" fmla="*/ 745 w 745"/>
                <a:gd name="T45" fmla="*/ 173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45" h="285">
                  <a:moveTo>
                    <a:pt x="745" y="173"/>
                  </a:moveTo>
                  <a:cubicBezTo>
                    <a:pt x="718" y="210"/>
                    <a:pt x="664" y="225"/>
                    <a:pt x="616" y="211"/>
                  </a:cubicBezTo>
                  <a:cubicBezTo>
                    <a:pt x="596" y="205"/>
                    <a:pt x="575" y="199"/>
                    <a:pt x="556" y="189"/>
                  </a:cubicBezTo>
                  <a:cubicBezTo>
                    <a:pt x="451" y="134"/>
                    <a:pt x="356" y="155"/>
                    <a:pt x="269" y="228"/>
                  </a:cubicBezTo>
                  <a:cubicBezTo>
                    <a:pt x="218" y="270"/>
                    <a:pt x="162" y="285"/>
                    <a:pt x="99" y="262"/>
                  </a:cubicBezTo>
                  <a:cubicBezTo>
                    <a:pt x="42" y="241"/>
                    <a:pt x="0" y="163"/>
                    <a:pt x="14" y="107"/>
                  </a:cubicBezTo>
                  <a:cubicBezTo>
                    <a:pt x="30" y="44"/>
                    <a:pt x="86" y="0"/>
                    <a:pt x="144" y="5"/>
                  </a:cubicBezTo>
                  <a:cubicBezTo>
                    <a:pt x="186" y="9"/>
                    <a:pt x="236" y="48"/>
                    <a:pt x="230" y="114"/>
                  </a:cubicBezTo>
                  <a:cubicBezTo>
                    <a:pt x="226" y="160"/>
                    <a:pt x="197" y="191"/>
                    <a:pt x="151" y="191"/>
                  </a:cubicBezTo>
                  <a:cubicBezTo>
                    <a:pt x="118" y="191"/>
                    <a:pt x="98" y="176"/>
                    <a:pt x="93" y="143"/>
                  </a:cubicBezTo>
                  <a:cubicBezTo>
                    <a:pt x="87" y="112"/>
                    <a:pt x="105" y="96"/>
                    <a:pt x="132" y="87"/>
                  </a:cubicBezTo>
                  <a:cubicBezTo>
                    <a:pt x="137" y="85"/>
                    <a:pt x="145" y="90"/>
                    <a:pt x="158" y="94"/>
                  </a:cubicBezTo>
                  <a:cubicBezTo>
                    <a:pt x="148" y="102"/>
                    <a:pt x="141" y="106"/>
                    <a:pt x="138" y="112"/>
                  </a:cubicBezTo>
                  <a:cubicBezTo>
                    <a:pt x="131" y="124"/>
                    <a:pt x="126" y="136"/>
                    <a:pt x="121" y="149"/>
                  </a:cubicBezTo>
                  <a:cubicBezTo>
                    <a:pt x="137" y="154"/>
                    <a:pt x="155" y="166"/>
                    <a:pt x="169" y="162"/>
                  </a:cubicBezTo>
                  <a:cubicBezTo>
                    <a:pt x="199" y="153"/>
                    <a:pt x="213" y="110"/>
                    <a:pt x="201" y="78"/>
                  </a:cubicBezTo>
                  <a:cubicBezTo>
                    <a:pt x="189" y="45"/>
                    <a:pt x="153" y="24"/>
                    <a:pt x="123" y="31"/>
                  </a:cubicBezTo>
                  <a:cubicBezTo>
                    <a:pt x="62" y="45"/>
                    <a:pt x="25" y="100"/>
                    <a:pt x="39" y="154"/>
                  </a:cubicBezTo>
                  <a:cubicBezTo>
                    <a:pt x="58" y="225"/>
                    <a:pt x="122" y="266"/>
                    <a:pt x="188" y="242"/>
                  </a:cubicBezTo>
                  <a:cubicBezTo>
                    <a:pt x="223" y="229"/>
                    <a:pt x="253" y="203"/>
                    <a:pt x="285" y="183"/>
                  </a:cubicBezTo>
                  <a:cubicBezTo>
                    <a:pt x="372" y="126"/>
                    <a:pt x="462" y="114"/>
                    <a:pt x="558" y="161"/>
                  </a:cubicBezTo>
                  <a:cubicBezTo>
                    <a:pt x="611" y="188"/>
                    <a:pt x="666" y="208"/>
                    <a:pt x="723" y="170"/>
                  </a:cubicBezTo>
                  <a:cubicBezTo>
                    <a:pt x="727" y="167"/>
                    <a:pt x="736" y="171"/>
                    <a:pt x="745" y="173"/>
                  </a:cubicBezTo>
                  <a:close/>
                </a:path>
              </a:pathLst>
            </a:custGeom>
            <a:solidFill>
              <a:srgbClr val="C7A167"/>
            </a:solidFill>
            <a:ln>
              <a:noFill/>
            </a:ln>
          </p:spPr>
          <p:txBody>
            <a:bodyPr vert="horz" wrap="square" lIns="91440" tIns="45720" rIns="91440" bIns="45720" numCol="1" anchor="t" anchorCtr="0" compatLnSpc="1">
              <a:prstTxWarp prst="textNoShape">
                <a:avLst/>
              </a:prstTxWarp>
            </a:bodyPr>
            <a:lstStyle/>
            <a:p>
              <a:endParaRPr lang="zh-CN" altLang="en-US">
                <a:solidFill>
                  <a:schemeClr val="accent5">
                    <a:lumMod val="50000"/>
                  </a:schemeClr>
                </a:solidFill>
              </a:endParaRPr>
            </a:p>
          </p:txBody>
        </p:sp>
        <p:sp>
          <p:nvSpPr>
            <p:cNvPr id="18" name="Freeform 10"/>
            <p:cNvSpPr>
              <a:spLocks/>
            </p:cNvSpPr>
            <p:nvPr/>
          </p:nvSpPr>
          <p:spPr bwMode="auto">
            <a:xfrm>
              <a:off x="575579" y="2484388"/>
              <a:ext cx="396592" cy="481258"/>
            </a:xfrm>
            <a:custGeom>
              <a:avLst/>
              <a:gdLst>
                <a:gd name="T0" fmla="*/ 150 w 263"/>
                <a:gd name="T1" fmla="*/ 99 h 317"/>
                <a:gd name="T2" fmla="*/ 114 w 263"/>
                <a:gd name="T3" fmla="*/ 144 h 317"/>
                <a:gd name="T4" fmla="*/ 138 w 263"/>
                <a:gd name="T5" fmla="*/ 169 h 317"/>
                <a:gd name="T6" fmla="*/ 192 w 263"/>
                <a:gd name="T7" fmla="*/ 145 h 317"/>
                <a:gd name="T8" fmla="*/ 167 w 263"/>
                <a:gd name="T9" fmla="*/ 45 h 317"/>
                <a:gd name="T10" fmla="*/ 60 w 263"/>
                <a:gd name="T11" fmla="*/ 68 h 317"/>
                <a:gd name="T12" fmla="*/ 63 w 263"/>
                <a:gd name="T13" fmla="*/ 214 h 317"/>
                <a:gd name="T14" fmla="*/ 220 w 263"/>
                <a:gd name="T15" fmla="*/ 235 h 317"/>
                <a:gd name="T16" fmla="*/ 255 w 263"/>
                <a:gd name="T17" fmla="*/ 213 h 317"/>
                <a:gd name="T18" fmla="*/ 263 w 263"/>
                <a:gd name="T19" fmla="*/ 220 h 317"/>
                <a:gd name="T20" fmla="*/ 254 w 263"/>
                <a:gd name="T21" fmla="*/ 241 h 317"/>
                <a:gd name="T22" fmla="*/ 9 w 263"/>
                <a:gd name="T23" fmla="*/ 157 h 317"/>
                <a:gd name="T24" fmla="*/ 67 w 263"/>
                <a:gd name="T25" fmla="*/ 30 h 317"/>
                <a:gd name="T26" fmla="*/ 187 w 263"/>
                <a:gd name="T27" fmla="*/ 27 h 317"/>
                <a:gd name="T28" fmla="*/ 224 w 263"/>
                <a:gd name="T29" fmla="*/ 139 h 317"/>
                <a:gd name="T30" fmla="*/ 150 w 263"/>
                <a:gd name="T31" fmla="*/ 196 h 317"/>
                <a:gd name="T32" fmla="*/ 89 w 263"/>
                <a:gd name="T33" fmla="*/ 152 h 317"/>
                <a:gd name="T34" fmla="*/ 120 w 263"/>
                <a:gd name="T35" fmla="*/ 96 h 317"/>
                <a:gd name="T36" fmla="*/ 150 w 263"/>
                <a:gd name="T37" fmla="*/ 99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63" h="317">
                  <a:moveTo>
                    <a:pt x="150" y="99"/>
                  </a:moveTo>
                  <a:cubicBezTo>
                    <a:pt x="134" y="119"/>
                    <a:pt x="120" y="130"/>
                    <a:pt x="114" y="144"/>
                  </a:cubicBezTo>
                  <a:cubicBezTo>
                    <a:pt x="112" y="149"/>
                    <a:pt x="131" y="170"/>
                    <a:pt x="138" y="169"/>
                  </a:cubicBezTo>
                  <a:cubicBezTo>
                    <a:pt x="157" y="166"/>
                    <a:pt x="181" y="159"/>
                    <a:pt x="192" y="145"/>
                  </a:cubicBezTo>
                  <a:cubicBezTo>
                    <a:pt x="215" y="115"/>
                    <a:pt x="200" y="68"/>
                    <a:pt x="167" y="45"/>
                  </a:cubicBezTo>
                  <a:cubicBezTo>
                    <a:pt x="138" y="26"/>
                    <a:pt x="83" y="38"/>
                    <a:pt x="60" y="68"/>
                  </a:cubicBezTo>
                  <a:cubicBezTo>
                    <a:pt x="27" y="112"/>
                    <a:pt x="28" y="173"/>
                    <a:pt x="63" y="214"/>
                  </a:cubicBezTo>
                  <a:cubicBezTo>
                    <a:pt x="98" y="256"/>
                    <a:pt x="169" y="265"/>
                    <a:pt x="220" y="235"/>
                  </a:cubicBezTo>
                  <a:cubicBezTo>
                    <a:pt x="232" y="228"/>
                    <a:pt x="243" y="220"/>
                    <a:pt x="255" y="213"/>
                  </a:cubicBezTo>
                  <a:cubicBezTo>
                    <a:pt x="258" y="216"/>
                    <a:pt x="260" y="218"/>
                    <a:pt x="263" y="220"/>
                  </a:cubicBezTo>
                  <a:cubicBezTo>
                    <a:pt x="260" y="227"/>
                    <a:pt x="259" y="237"/>
                    <a:pt x="254" y="241"/>
                  </a:cubicBezTo>
                  <a:cubicBezTo>
                    <a:pt x="164" y="317"/>
                    <a:pt x="36" y="273"/>
                    <a:pt x="9" y="157"/>
                  </a:cubicBezTo>
                  <a:cubicBezTo>
                    <a:pt x="0" y="117"/>
                    <a:pt x="26" y="55"/>
                    <a:pt x="67" y="30"/>
                  </a:cubicBezTo>
                  <a:cubicBezTo>
                    <a:pt x="105" y="6"/>
                    <a:pt x="146" y="0"/>
                    <a:pt x="187" y="27"/>
                  </a:cubicBezTo>
                  <a:cubicBezTo>
                    <a:pt x="219" y="48"/>
                    <a:pt x="236" y="98"/>
                    <a:pt x="224" y="139"/>
                  </a:cubicBezTo>
                  <a:cubicBezTo>
                    <a:pt x="213" y="176"/>
                    <a:pt x="186" y="193"/>
                    <a:pt x="150" y="196"/>
                  </a:cubicBezTo>
                  <a:cubicBezTo>
                    <a:pt x="118" y="198"/>
                    <a:pt x="96" y="184"/>
                    <a:pt x="89" y="152"/>
                  </a:cubicBezTo>
                  <a:cubicBezTo>
                    <a:pt x="83" y="124"/>
                    <a:pt x="94" y="104"/>
                    <a:pt x="120" y="96"/>
                  </a:cubicBezTo>
                  <a:cubicBezTo>
                    <a:pt x="129" y="93"/>
                    <a:pt x="141" y="98"/>
                    <a:pt x="150" y="99"/>
                  </a:cubicBezTo>
                  <a:close/>
                </a:path>
              </a:pathLst>
            </a:custGeom>
            <a:solidFill>
              <a:srgbClr val="C7A167"/>
            </a:solidFill>
            <a:ln>
              <a:noFill/>
            </a:ln>
          </p:spPr>
          <p:txBody>
            <a:bodyPr vert="horz" wrap="square" lIns="91440" tIns="45720" rIns="91440" bIns="45720" numCol="1" anchor="t" anchorCtr="0" compatLnSpc="1">
              <a:prstTxWarp prst="textNoShape">
                <a:avLst/>
              </a:prstTxWarp>
            </a:bodyPr>
            <a:lstStyle/>
            <a:p>
              <a:endParaRPr lang="zh-CN" altLang="en-US">
                <a:solidFill>
                  <a:schemeClr val="accent5">
                    <a:lumMod val="50000"/>
                  </a:schemeClr>
                </a:solidFill>
              </a:endParaRPr>
            </a:p>
          </p:txBody>
        </p:sp>
        <p:sp>
          <p:nvSpPr>
            <p:cNvPr id="19" name="Freeform 11"/>
            <p:cNvSpPr>
              <a:spLocks/>
            </p:cNvSpPr>
            <p:nvPr/>
          </p:nvSpPr>
          <p:spPr bwMode="auto">
            <a:xfrm>
              <a:off x="976627" y="2485661"/>
              <a:ext cx="395956" cy="440517"/>
            </a:xfrm>
            <a:custGeom>
              <a:avLst/>
              <a:gdLst>
                <a:gd name="T0" fmla="*/ 145 w 263"/>
                <a:gd name="T1" fmla="*/ 104 h 290"/>
                <a:gd name="T2" fmla="*/ 116 w 263"/>
                <a:gd name="T3" fmla="*/ 144 h 290"/>
                <a:gd name="T4" fmla="*/ 136 w 263"/>
                <a:gd name="T5" fmla="*/ 168 h 290"/>
                <a:gd name="T6" fmla="*/ 193 w 263"/>
                <a:gd name="T7" fmla="*/ 147 h 290"/>
                <a:gd name="T8" fmla="*/ 186 w 263"/>
                <a:gd name="T9" fmla="*/ 56 h 290"/>
                <a:gd name="T10" fmla="*/ 84 w 263"/>
                <a:gd name="T11" fmla="*/ 49 h 290"/>
                <a:gd name="T12" fmla="*/ 55 w 263"/>
                <a:gd name="T13" fmla="*/ 194 h 290"/>
                <a:gd name="T14" fmla="*/ 203 w 263"/>
                <a:gd name="T15" fmla="*/ 242 h 290"/>
                <a:gd name="T16" fmla="*/ 263 w 263"/>
                <a:gd name="T17" fmla="*/ 220 h 290"/>
                <a:gd name="T18" fmla="*/ 249 w 263"/>
                <a:gd name="T19" fmla="*/ 246 h 290"/>
                <a:gd name="T20" fmla="*/ 54 w 263"/>
                <a:gd name="T21" fmla="*/ 238 h 290"/>
                <a:gd name="T22" fmla="*/ 42 w 263"/>
                <a:gd name="T23" fmla="*/ 53 h 290"/>
                <a:gd name="T24" fmla="*/ 160 w 263"/>
                <a:gd name="T25" fmla="*/ 13 h 290"/>
                <a:gd name="T26" fmla="*/ 232 w 263"/>
                <a:gd name="T27" fmla="*/ 120 h 290"/>
                <a:gd name="T28" fmla="*/ 171 w 263"/>
                <a:gd name="T29" fmla="*/ 191 h 290"/>
                <a:gd name="T30" fmla="*/ 106 w 263"/>
                <a:gd name="T31" fmla="*/ 175 h 290"/>
                <a:gd name="T32" fmla="*/ 101 w 263"/>
                <a:gd name="T33" fmla="*/ 108 h 290"/>
                <a:gd name="T34" fmla="*/ 147 w 263"/>
                <a:gd name="T35" fmla="*/ 93 h 290"/>
                <a:gd name="T36" fmla="*/ 145 w 263"/>
                <a:gd name="T37" fmla="*/ 104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63" h="290">
                  <a:moveTo>
                    <a:pt x="145" y="104"/>
                  </a:moveTo>
                  <a:cubicBezTo>
                    <a:pt x="135" y="117"/>
                    <a:pt x="122" y="129"/>
                    <a:pt x="116" y="144"/>
                  </a:cubicBezTo>
                  <a:cubicBezTo>
                    <a:pt x="114" y="149"/>
                    <a:pt x="131" y="169"/>
                    <a:pt x="136" y="168"/>
                  </a:cubicBezTo>
                  <a:cubicBezTo>
                    <a:pt x="156" y="165"/>
                    <a:pt x="179" y="160"/>
                    <a:pt x="193" y="147"/>
                  </a:cubicBezTo>
                  <a:cubicBezTo>
                    <a:pt x="217" y="125"/>
                    <a:pt x="211" y="83"/>
                    <a:pt x="186" y="56"/>
                  </a:cubicBezTo>
                  <a:cubicBezTo>
                    <a:pt x="161" y="30"/>
                    <a:pt x="114" y="27"/>
                    <a:pt x="84" y="49"/>
                  </a:cubicBezTo>
                  <a:cubicBezTo>
                    <a:pt x="35" y="86"/>
                    <a:pt x="24" y="140"/>
                    <a:pt x="55" y="194"/>
                  </a:cubicBezTo>
                  <a:cubicBezTo>
                    <a:pt x="85" y="246"/>
                    <a:pt x="150" y="267"/>
                    <a:pt x="203" y="242"/>
                  </a:cubicBezTo>
                  <a:cubicBezTo>
                    <a:pt x="221" y="233"/>
                    <a:pt x="238" y="224"/>
                    <a:pt x="263" y="220"/>
                  </a:cubicBezTo>
                  <a:cubicBezTo>
                    <a:pt x="258" y="229"/>
                    <a:pt x="256" y="240"/>
                    <a:pt x="249" y="246"/>
                  </a:cubicBezTo>
                  <a:cubicBezTo>
                    <a:pt x="196" y="290"/>
                    <a:pt x="103" y="286"/>
                    <a:pt x="54" y="238"/>
                  </a:cubicBezTo>
                  <a:cubicBezTo>
                    <a:pt x="5" y="190"/>
                    <a:pt x="0" y="109"/>
                    <a:pt x="42" y="53"/>
                  </a:cubicBezTo>
                  <a:cubicBezTo>
                    <a:pt x="66" y="20"/>
                    <a:pt x="125" y="0"/>
                    <a:pt x="160" y="13"/>
                  </a:cubicBezTo>
                  <a:cubicBezTo>
                    <a:pt x="209" y="31"/>
                    <a:pt x="236" y="71"/>
                    <a:pt x="232" y="120"/>
                  </a:cubicBezTo>
                  <a:cubicBezTo>
                    <a:pt x="228" y="157"/>
                    <a:pt x="203" y="182"/>
                    <a:pt x="171" y="191"/>
                  </a:cubicBezTo>
                  <a:cubicBezTo>
                    <a:pt x="152" y="196"/>
                    <a:pt x="124" y="187"/>
                    <a:pt x="106" y="175"/>
                  </a:cubicBezTo>
                  <a:cubicBezTo>
                    <a:pt x="80" y="158"/>
                    <a:pt x="84" y="129"/>
                    <a:pt x="101" y="108"/>
                  </a:cubicBezTo>
                  <a:cubicBezTo>
                    <a:pt x="109" y="97"/>
                    <a:pt x="131" y="97"/>
                    <a:pt x="147" y="93"/>
                  </a:cubicBezTo>
                  <a:cubicBezTo>
                    <a:pt x="146" y="96"/>
                    <a:pt x="145" y="100"/>
                    <a:pt x="145" y="104"/>
                  </a:cubicBezTo>
                  <a:close/>
                </a:path>
              </a:pathLst>
            </a:custGeom>
            <a:solidFill>
              <a:srgbClr val="C7A167"/>
            </a:solidFill>
            <a:ln>
              <a:noFill/>
            </a:ln>
          </p:spPr>
          <p:txBody>
            <a:bodyPr vert="horz" wrap="square" lIns="91440" tIns="45720" rIns="91440" bIns="45720" numCol="1" anchor="t" anchorCtr="0" compatLnSpc="1">
              <a:prstTxWarp prst="textNoShape">
                <a:avLst/>
              </a:prstTxWarp>
            </a:bodyPr>
            <a:lstStyle/>
            <a:p>
              <a:endParaRPr lang="zh-CN" altLang="en-US">
                <a:solidFill>
                  <a:schemeClr val="accent5">
                    <a:lumMod val="50000"/>
                  </a:schemeClr>
                </a:solidFill>
              </a:endParaRPr>
            </a:p>
          </p:txBody>
        </p:sp>
      </p:grpSp>
      <p:sp>
        <p:nvSpPr>
          <p:cNvPr id="20" name="Freeform 9"/>
          <p:cNvSpPr>
            <a:spLocks/>
          </p:cNvSpPr>
          <p:nvPr/>
        </p:nvSpPr>
        <p:spPr bwMode="auto">
          <a:xfrm>
            <a:off x="7643834" y="1142990"/>
            <a:ext cx="810957" cy="332524"/>
          </a:xfrm>
          <a:custGeom>
            <a:avLst/>
            <a:gdLst>
              <a:gd name="T0" fmla="*/ 745 w 745"/>
              <a:gd name="T1" fmla="*/ 173 h 285"/>
              <a:gd name="T2" fmla="*/ 616 w 745"/>
              <a:gd name="T3" fmla="*/ 211 h 285"/>
              <a:gd name="T4" fmla="*/ 556 w 745"/>
              <a:gd name="T5" fmla="*/ 189 h 285"/>
              <a:gd name="T6" fmla="*/ 269 w 745"/>
              <a:gd name="T7" fmla="*/ 228 h 285"/>
              <a:gd name="T8" fmla="*/ 99 w 745"/>
              <a:gd name="T9" fmla="*/ 262 h 285"/>
              <a:gd name="T10" fmla="*/ 14 w 745"/>
              <a:gd name="T11" fmla="*/ 107 h 285"/>
              <a:gd name="T12" fmla="*/ 144 w 745"/>
              <a:gd name="T13" fmla="*/ 5 h 285"/>
              <a:gd name="T14" fmla="*/ 230 w 745"/>
              <a:gd name="T15" fmla="*/ 114 h 285"/>
              <a:gd name="T16" fmla="*/ 151 w 745"/>
              <a:gd name="T17" fmla="*/ 191 h 285"/>
              <a:gd name="T18" fmla="*/ 93 w 745"/>
              <a:gd name="T19" fmla="*/ 143 h 285"/>
              <a:gd name="T20" fmla="*/ 132 w 745"/>
              <a:gd name="T21" fmla="*/ 87 h 285"/>
              <a:gd name="T22" fmla="*/ 158 w 745"/>
              <a:gd name="T23" fmla="*/ 94 h 285"/>
              <a:gd name="T24" fmla="*/ 138 w 745"/>
              <a:gd name="T25" fmla="*/ 112 h 285"/>
              <a:gd name="T26" fmla="*/ 121 w 745"/>
              <a:gd name="T27" fmla="*/ 149 h 285"/>
              <a:gd name="T28" fmla="*/ 169 w 745"/>
              <a:gd name="T29" fmla="*/ 162 h 285"/>
              <a:gd name="T30" fmla="*/ 201 w 745"/>
              <a:gd name="T31" fmla="*/ 78 h 285"/>
              <a:gd name="T32" fmla="*/ 123 w 745"/>
              <a:gd name="T33" fmla="*/ 31 h 285"/>
              <a:gd name="T34" fmla="*/ 39 w 745"/>
              <a:gd name="T35" fmla="*/ 154 h 285"/>
              <a:gd name="T36" fmla="*/ 188 w 745"/>
              <a:gd name="T37" fmla="*/ 242 h 285"/>
              <a:gd name="T38" fmla="*/ 285 w 745"/>
              <a:gd name="T39" fmla="*/ 183 h 285"/>
              <a:gd name="T40" fmla="*/ 558 w 745"/>
              <a:gd name="T41" fmla="*/ 161 h 285"/>
              <a:gd name="T42" fmla="*/ 723 w 745"/>
              <a:gd name="T43" fmla="*/ 170 h 285"/>
              <a:gd name="T44" fmla="*/ 745 w 745"/>
              <a:gd name="T45" fmla="*/ 173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45" h="285">
                <a:moveTo>
                  <a:pt x="745" y="173"/>
                </a:moveTo>
                <a:cubicBezTo>
                  <a:pt x="718" y="210"/>
                  <a:pt x="664" y="225"/>
                  <a:pt x="616" y="211"/>
                </a:cubicBezTo>
                <a:cubicBezTo>
                  <a:pt x="596" y="205"/>
                  <a:pt x="575" y="199"/>
                  <a:pt x="556" y="189"/>
                </a:cubicBezTo>
                <a:cubicBezTo>
                  <a:pt x="451" y="134"/>
                  <a:pt x="356" y="155"/>
                  <a:pt x="269" y="228"/>
                </a:cubicBezTo>
                <a:cubicBezTo>
                  <a:pt x="218" y="270"/>
                  <a:pt x="162" y="285"/>
                  <a:pt x="99" y="262"/>
                </a:cubicBezTo>
                <a:cubicBezTo>
                  <a:pt x="42" y="241"/>
                  <a:pt x="0" y="163"/>
                  <a:pt x="14" y="107"/>
                </a:cubicBezTo>
                <a:cubicBezTo>
                  <a:pt x="30" y="44"/>
                  <a:pt x="86" y="0"/>
                  <a:pt x="144" y="5"/>
                </a:cubicBezTo>
                <a:cubicBezTo>
                  <a:pt x="186" y="9"/>
                  <a:pt x="236" y="48"/>
                  <a:pt x="230" y="114"/>
                </a:cubicBezTo>
                <a:cubicBezTo>
                  <a:pt x="226" y="160"/>
                  <a:pt x="197" y="191"/>
                  <a:pt x="151" y="191"/>
                </a:cubicBezTo>
                <a:cubicBezTo>
                  <a:pt x="118" y="191"/>
                  <a:pt x="98" y="176"/>
                  <a:pt x="93" y="143"/>
                </a:cubicBezTo>
                <a:cubicBezTo>
                  <a:pt x="87" y="112"/>
                  <a:pt x="105" y="96"/>
                  <a:pt x="132" y="87"/>
                </a:cubicBezTo>
                <a:cubicBezTo>
                  <a:pt x="137" y="85"/>
                  <a:pt x="145" y="90"/>
                  <a:pt x="158" y="94"/>
                </a:cubicBezTo>
                <a:cubicBezTo>
                  <a:pt x="148" y="102"/>
                  <a:pt x="141" y="106"/>
                  <a:pt x="138" y="112"/>
                </a:cubicBezTo>
                <a:cubicBezTo>
                  <a:pt x="131" y="124"/>
                  <a:pt x="126" y="136"/>
                  <a:pt x="121" y="149"/>
                </a:cubicBezTo>
                <a:cubicBezTo>
                  <a:pt x="137" y="154"/>
                  <a:pt x="155" y="166"/>
                  <a:pt x="169" y="162"/>
                </a:cubicBezTo>
                <a:cubicBezTo>
                  <a:pt x="199" y="153"/>
                  <a:pt x="213" y="110"/>
                  <a:pt x="201" y="78"/>
                </a:cubicBezTo>
                <a:cubicBezTo>
                  <a:pt x="189" y="45"/>
                  <a:pt x="153" y="24"/>
                  <a:pt x="123" y="31"/>
                </a:cubicBezTo>
                <a:cubicBezTo>
                  <a:pt x="62" y="45"/>
                  <a:pt x="25" y="100"/>
                  <a:pt x="39" y="154"/>
                </a:cubicBezTo>
                <a:cubicBezTo>
                  <a:pt x="58" y="225"/>
                  <a:pt x="122" y="266"/>
                  <a:pt x="188" y="242"/>
                </a:cubicBezTo>
                <a:cubicBezTo>
                  <a:pt x="223" y="229"/>
                  <a:pt x="253" y="203"/>
                  <a:pt x="285" y="183"/>
                </a:cubicBezTo>
                <a:cubicBezTo>
                  <a:pt x="372" y="126"/>
                  <a:pt x="462" y="114"/>
                  <a:pt x="558" y="161"/>
                </a:cubicBezTo>
                <a:cubicBezTo>
                  <a:pt x="611" y="188"/>
                  <a:pt x="666" y="208"/>
                  <a:pt x="723" y="170"/>
                </a:cubicBezTo>
                <a:cubicBezTo>
                  <a:pt x="727" y="167"/>
                  <a:pt x="736" y="171"/>
                  <a:pt x="745" y="173"/>
                </a:cubicBezTo>
                <a:close/>
              </a:path>
            </a:pathLst>
          </a:custGeom>
          <a:solidFill>
            <a:srgbClr val="C7A167"/>
          </a:solidFill>
          <a:ln>
            <a:noFill/>
          </a:ln>
        </p:spPr>
        <p:txBody>
          <a:bodyPr vert="horz" wrap="square" lIns="91440" tIns="45720" rIns="91440" bIns="45720" numCol="1" anchor="t" anchorCtr="0" compatLnSpc="1">
            <a:prstTxWarp prst="textNoShape">
              <a:avLst/>
            </a:prstTxWarp>
          </a:bodyPr>
          <a:lstStyle/>
          <a:p>
            <a:endParaRPr lang="zh-CN" altLang="en-US">
              <a:solidFill>
                <a:schemeClr val="accent5">
                  <a:lumMod val="50000"/>
                </a:schemeClr>
              </a:solidFill>
            </a:endParaRPr>
          </a:p>
        </p:txBody>
      </p:sp>
      <p:sp>
        <p:nvSpPr>
          <p:cNvPr id="21" name="TextBox 20">
            <a:extLst>
              <a:ext uri="{FF2B5EF4-FFF2-40B4-BE49-F238E27FC236}">
                <a16:creationId xmlns:a16="http://schemas.microsoft.com/office/drawing/2014/main" id="{0A8DE79E-ACCC-4358-9934-FBD2F1B5F286}"/>
              </a:ext>
            </a:extLst>
          </p:cNvPr>
          <p:cNvSpPr txBox="1"/>
          <p:nvPr/>
        </p:nvSpPr>
        <p:spPr>
          <a:xfrm>
            <a:off x="2123728" y="1563638"/>
            <a:ext cx="5112568" cy="1477328"/>
          </a:xfrm>
          <a:prstGeom prst="rect">
            <a:avLst/>
          </a:prstGeom>
          <a:noFill/>
        </p:spPr>
        <p:txBody>
          <a:bodyPr wrap="square" rtlCol="0">
            <a:spAutoFit/>
          </a:bodyPr>
          <a:lstStyle/>
          <a:p>
            <a:r>
              <a:rPr lang="zh-CN" altLang="en-US" dirty="0">
                <a:latin typeface="方正清刻本悦宋简体" panose="020B0604020202020204" charset="-122"/>
                <a:ea typeface="方正清刻本悦宋简体" panose="020B0604020202020204" charset="-122"/>
              </a:rPr>
              <a:t>“中国情怀”风的音乐同样会使用古乐器、古辞赋、或古旋律，但绝非简单地去模仿或重现中国古典音乐的文化和意境，而是为了表达当代中国人的生活和风貌，并在其中发展出了很多分支“中国风”流派。</a:t>
            </a:r>
            <a:endParaRPr lang="en-US" dirty="0">
              <a:latin typeface="方正清刻本悦宋简体" panose="020B0604020202020204" charset="-122"/>
              <a:ea typeface="方正清刻本悦宋简体" panose="020B0604020202020204" charset="-122"/>
            </a:endParaRPr>
          </a:p>
        </p:txBody>
      </p:sp>
    </p:spTree>
  </p:cSld>
  <p:clrMapOvr>
    <a:masterClrMapping/>
  </p:clrMapOvr>
  <p:transition>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30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1000"/>
                                        <p:tgtEl>
                                          <p:spTgt spid="14"/>
                                        </p:tgtEl>
                                      </p:cBhvr>
                                    </p:animEffect>
                                    <p:anim calcmode="lin" valueType="num">
                                      <p:cBhvr>
                                        <p:cTn id="13" dur="1000" fill="hold"/>
                                        <p:tgtEl>
                                          <p:spTgt spid="14"/>
                                        </p:tgtEl>
                                        <p:attrNameLst>
                                          <p:attrName>ppt_x</p:attrName>
                                        </p:attrNameLst>
                                      </p:cBhvr>
                                      <p:tavLst>
                                        <p:tav tm="0">
                                          <p:val>
                                            <p:strVal val="#ppt_x"/>
                                          </p:val>
                                        </p:tav>
                                        <p:tav tm="100000">
                                          <p:val>
                                            <p:strVal val="#ppt_x"/>
                                          </p:val>
                                        </p:tav>
                                      </p:tavLst>
                                    </p:anim>
                                    <p:anim calcmode="lin" valueType="num">
                                      <p:cBhvr>
                                        <p:cTn id="14" dur="1000" fill="hold"/>
                                        <p:tgtEl>
                                          <p:spTgt spid="14"/>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60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1000"/>
                                        <p:tgtEl>
                                          <p:spTgt spid="15"/>
                                        </p:tgtEl>
                                      </p:cBhvr>
                                    </p:animEffect>
                                    <p:anim calcmode="lin" valueType="num">
                                      <p:cBhvr>
                                        <p:cTn id="18" dur="1000" fill="hold"/>
                                        <p:tgtEl>
                                          <p:spTgt spid="15"/>
                                        </p:tgtEl>
                                        <p:attrNameLst>
                                          <p:attrName>ppt_x</p:attrName>
                                        </p:attrNameLst>
                                      </p:cBhvr>
                                      <p:tavLst>
                                        <p:tav tm="0">
                                          <p:val>
                                            <p:strVal val="#ppt_x"/>
                                          </p:val>
                                        </p:tav>
                                        <p:tav tm="100000">
                                          <p:val>
                                            <p:strVal val="#ppt_x"/>
                                          </p:val>
                                        </p:tav>
                                      </p:tavLst>
                                    </p:anim>
                                    <p:anim calcmode="lin" valueType="num">
                                      <p:cBhvr>
                                        <p:cTn id="19" dur="1000" fill="hold"/>
                                        <p:tgtEl>
                                          <p:spTgt spid="15"/>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90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1000"/>
                                        <p:tgtEl>
                                          <p:spTgt spid="16"/>
                                        </p:tgtEl>
                                      </p:cBhvr>
                                    </p:animEffect>
                                    <p:anim calcmode="lin" valueType="num">
                                      <p:cBhvr>
                                        <p:cTn id="23" dur="1000" fill="hold"/>
                                        <p:tgtEl>
                                          <p:spTgt spid="16"/>
                                        </p:tgtEl>
                                        <p:attrNameLst>
                                          <p:attrName>ppt_x</p:attrName>
                                        </p:attrNameLst>
                                      </p:cBhvr>
                                      <p:tavLst>
                                        <p:tav tm="0">
                                          <p:val>
                                            <p:strVal val="#ppt_x"/>
                                          </p:val>
                                        </p:tav>
                                        <p:tav tm="100000">
                                          <p:val>
                                            <p:strVal val="#ppt_x"/>
                                          </p:val>
                                        </p:tav>
                                      </p:tavLst>
                                    </p:anim>
                                    <p:anim calcmode="lin" valueType="num">
                                      <p:cBhvr>
                                        <p:cTn id="24" dur="1000" fill="hold"/>
                                        <p:tgtEl>
                                          <p:spTgt spid="16"/>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1200"/>
                                  </p:stCondLst>
                                  <p:childTnLst>
                                    <p:set>
                                      <p:cBhvr>
                                        <p:cTn id="26" dur="1" fill="hold">
                                          <p:stCondLst>
                                            <p:cond delay="0"/>
                                          </p:stCondLst>
                                        </p:cTn>
                                        <p:tgtEl>
                                          <p:spTgt spid="20"/>
                                        </p:tgtEl>
                                        <p:attrNameLst>
                                          <p:attrName>style.visibility</p:attrName>
                                        </p:attrNameLst>
                                      </p:cBhvr>
                                      <p:to>
                                        <p:strVal val="visible"/>
                                      </p:to>
                                    </p:set>
                                    <p:animEffect transition="in" filter="fade">
                                      <p:cBhvr>
                                        <p:cTn id="27" dur="1000"/>
                                        <p:tgtEl>
                                          <p:spTgt spid="20"/>
                                        </p:tgtEl>
                                      </p:cBhvr>
                                    </p:animEffect>
                                    <p:anim calcmode="lin" valueType="num">
                                      <p:cBhvr>
                                        <p:cTn id="28" dur="1000" fill="hold"/>
                                        <p:tgtEl>
                                          <p:spTgt spid="20"/>
                                        </p:tgtEl>
                                        <p:attrNameLst>
                                          <p:attrName>ppt_x</p:attrName>
                                        </p:attrNameLst>
                                      </p:cBhvr>
                                      <p:tavLst>
                                        <p:tav tm="0">
                                          <p:val>
                                            <p:strVal val="#ppt_x"/>
                                          </p:val>
                                        </p:tav>
                                        <p:tav tm="100000">
                                          <p:val>
                                            <p:strVal val="#ppt_x"/>
                                          </p:val>
                                        </p:tav>
                                      </p:tavLst>
                                    </p:anim>
                                    <p:anim calcmode="lin" valueType="num">
                                      <p:cBhvr>
                                        <p:cTn id="29"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2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9A8BED93-2D7A-44C5-AE6E-3AC8A05CC7CF}"/>
              </a:ext>
            </a:extLst>
          </p:cNvPr>
          <p:cNvSpPr txBox="1"/>
          <p:nvPr/>
        </p:nvSpPr>
        <p:spPr>
          <a:xfrm>
            <a:off x="899592" y="987574"/>
            <a:ext cx="7056784" cy="2308324"/>
          </a:xfrm>
          <a:prstGeom prst="rect">
            <a:avLst/>
          </a:prstGeom>
          <a:noFill/>
        </p:spPr>
        <p:txBody>
          <a:bodyPr wrap="square" rtlCol="0">
            <a:spAutoFit/>
          </a:bodyPr>
          <a:lstStyle/>
          <a:p>
            <a:r>
              <a:rPr lang="zh-CN" altLang="en-US" dirty="0">
                <a:latin typeface="方正清刻本悦宋简体" panose="020B0604020202020204" charset="-122"/>
                <a:ea typeface="方正清刻本悦宋简体" panose="020B0604020202020204" charset="-122"/>
              </a:rPr>
              <a:t>第一类为“</a:t>
            </a:r>
            <a:r>
              <a:rPr lang="zh-CN" altLang="en-US" dirty="0">
                <a:highlight>
                  <a:srgbClr val="6594AB"/>
                </a:highlight>
                <a:latin typeface="方正清刻本悦宋简体" panose="020B0604020202020204" charset="-122"/>
                <a:ea typeface="方正清刻本悦宋简体" panose="020B0604020202020204" charset="-122"/>
              </a:rPr>
              <a:t>借古说今</a:t>
            </a:r>
            <a:r>
              <a:rPr lang="zh-CN" altLang="en-US" dirty="0">
                <a:latin typeface="方正清刻本悦宋简体" panose="020B0604020202020204" charset="-122"/>
                <a:ea typeface="方正清刻本悦宋简体" panose="020B0604020202020204" charset="-122"/>
              </a:rPr>
              <a:t>”风，特点是作品中运用了一些中国风或者民族音乐元素，但目的是借古讽今， 本质是为了表达音乐人的对于时代和社会的观察和批判。第二类“</a:t>
            </a:r>
            <a:r>
              <a:rPr lang="zh-CN" altLang="en-US" dirty="0">
                <a:highlight>
                  <a:srgbClr val="6594AB"/>
                </a:highlight>
                <a:latin typeface="方正清刻本悦宋简体" panose="020B0604020202020204" charset="-122"/>
                <a:ea typeface="方正清刻本悦宋简体" panose="020B0604020202020204" charset="-122"/>
              </a:rPr>
              <a:t>新民俗</a:t>
            </a:r>
            <a:r>
              <a:rPr lang="zh-CN" altLang="en-US" dirty="0">
                <a:latin typeface="方正清刻本悦宋简体" panose="020B0604020202020204" charset="-122"/>
                <a:ea typeface="方正清刻本悦宋简体" panose="020B0604020202020204" charset="-122"/>
              </a:rPr>
              <a:t>”中国风，它们的特点是在作品中运用很多具有民俗特点的音乐元素，表达的也是对于故乡或者儿时的热爱和怀念。第三类“</a:t>
            </a:r>
            <a:r>
              <a:rPr lang="zh-CN" altLang="en-US" dirty="0">
                <a:highlight>
                  <a:srgbClr val="6594AB"/>
                </a:highlight>
                <a:latin typeface="方正清刻本悦宋简体" panose="020B0604020202020204" charset="-122"/>
                <a:ea typeface="方正清刻本悦宋简体" panose="020B0604020202020204" charset="-122"/>
              </a:rPr>
              <a:t>新民族</a:t>
            </a:r>
            <a:r>
              <a:rPr lang="zh-CN" altLang="en-US" dirty="0">
                <a:latin typeface="方正清刻本悦宋简体" panose="020B0604020202020204" charset="-122"/>
                <a:ea typeface="方正清刻本悦宋简体" panose="020B0604020202020204" charset="-122"/>
              </a:rPr>
              <a:t>”中国风，特点是运用民族乐器和民歌来创作新意境和现代氛围的音乐。第四类“</a:t>
            </a:r>
            <a:r>
              <a:rPr lang="zh-CN" altLang="en-US" dirty="0">
                <a:highlight>
                  <a:srgbClr val="6594AB"/>
                </a:highlight>
                <a:latin typeface="方正清刻本悦宋简体" panose="020B0604020202020204" charset="-122"/>
                <a:ea typeface="方正清刻本悦宋简体" panose="020B0604020202020204" charset="-122"/>
              </a:rPr>
              <a:t>新古典</a:t>
            </a:r>
            <a:r>
              <a:rPr lang="zh-CN" altLang="en-US" dirty="0">
                <a:latin typeface="方正清刻本悦宋简体" panose="020B0604020202020204" charset="-122"/>
                <a:ea typeface="方正清刻本悦宋简体" panose="020B0604020202020204" charset="-122"/>
              </a:rPr>
              <a:t>”中国风，特点是完全运用现代乐器和编曲，只是靠演唱或者节奏营造具有中国古典韵味的音乐。</a:t>
            </a:r>
            <a:endParaRPr lang="en-US" dirty="0">
              <a:latin typeface="方正清刻本悦宋简体" panose="020B0604020202020204" charset="-122"/>
              <a:ea typeface="方正清刻本悦宋简体" panose="020B0604020202020204" charset="-122"/>
            </a:endParaRPr>
          </a:p>
        </p:txBody>
      </p:sp>
    </p:spTree>
  </p:cSld>
  <p:clrMapOvr>
    <a:masterClrMapping/>
  </p:clrMapOvr>
  <p:transition>
    <p:randomBar dir="vert"/>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490302" y="1132224"/>
            <a:ext cx="1593754" cy="316369"/>
          </a:xfrm>
          <a:prstGeom prst="rect">
            <a:avLst/>
          </a:prstGeom>
        </p:spPr>
        <p:txBody>
          <a:bodyPr wrap="square">
            <a:spAutoFit/>
          </a:bodyPr>
          <a:lstStyle/>
          <a:p>
            <a:pPr>
              <a:lnSpc>
                <a:spcPct val="150000"/>
              </a:lnSpc>
            </a:pPr>
            <a:endParaRPr lang="en-US" altLang="zh-CN" sz="1100" dirty="0">
              <a:solidFill>
                <a:schemeClr val="accent5">
                  <a:lumMod val="50000"/>
                </a:schemeClr>
              </a:solidFill>
              <a:latin typeface="方正北魏楷书简体" pitchFamily="65" charset="-122"/>
              <a:ea typeface="方正北魏楷书简体" pitchFamily="65" charset="-122"/>
            </a:endParaRPr>
          </a:p>
        </p:txBody>
      </p:sp>
      <p:sp>
        <p:nvSpPr>
          <p:cNvPr id="3" name="矩形 2"/>
          <p:cNvSpPr/>
          <p:nvPr/>
        </p:nvSpPr>
        <p:spPr>
          <a:xfrm>
            <a:off x="6266206" y="959545"/>
            <a:ext cx="2194226" cy="3608295"/>
          </a:xfrm>
          <a:prstGeom prst="rect">
            <a:avLst/>
          </a:prstGeom>
        </p:spPr>
        <p:txBody>
          <a:bodyPr wrap="square">
            <a:spAutoFit/>
          </a:bodyPr>
          <a:lstStyle/>
          <a:p>
            <a:pPr>
              <a:lnSpc>
                <a:spcPct val="150000"/>
              </a:lnSpc>
            </a:pPr>
            <a:r>
              <a:rPr lang="zh-CN" altLang="en-US" sz="1400" dirty="0">
                <a:solidFill>
                  <a:srgbClr val="0070C0"/>
                </a:solidFill>
                <a:latin typeface="方正清刻本悦宋简体" panose="020B0604020202020204" charset="-122"/>
                <a:ea typeface="方正清刻本悦宋简体" panose="020B0604020202020204" charset="-122"/>
              </a:rPr>
              <a:t>“古风”则强调的是民族乐器与电子合成器的使用。</a:t>
            </a:r>
            <a:endParaRPr lang="en-US" altLang="zh-CN" sz="1400" dirty="0">
              <a:solidFill>
                <a:srgbClr val="0070C0"/>
              </a:solidFill>
              <a:latin typeface="方正清刻本悦宋简体" panose="020B0604020202020204" charset="-122"/>
              <a:ea typeface="方正清刻本悦宋简体" panose="020B0604020202020204" charset="-122"/>
            </a:endParaRPr>
          </a:p>
          <a:p>
            <a:pPr>
              <a:lnSpc>
                <a:spcPct val="150000"/>
              </a:lnSpc>
            </a:pPr>
            <a:endParaRPr lang="en-US" altLang="zh-CN" sz="1400" dirty="0">
              <a:solidFill>
                <a:srgbClr val="0070C0"/>
              </a:solidFill>
              <a:latin typeface="方正清刻本悦宋简体" panose="020B0604020202020204" charset="-122"/>
              <a:ea typeface="方正清刻本悦宋简体" panose="020B0604020202020204" charset="-122"/>
            </a:endParaRPr>
          </a:p>
          <a:p>
            <a:pPr>
              <a:lnSpc>
                <a:spcPct val="150000"/>
              </a:lnSpc>
            </a:pPr>
            <a:r>
              <a:rPr lang="zh-CN" altLang="en-US" sz="1400" dirty="0">
                <a:solidFill>
                  <a:srgbClr val="0070C0"/>
                </a:solidFill>
                <a:latin typeface="方正清刻本悦宋简体" panose="020B0604020202020204" charset="-122"/>
                <a:ea typeface="方正清刻本悦宋简体" panose="020B0604020202020204" charset="-122"/>
              </a:rPr>
              <a:t>“古风”的歌词基本是偏向于古诗词，其中多包涵典故，不是很通俗易懂。古风歌词很多化用古人诗词，也更注重措辞韵脚。</a:t>
            </a:r>
            <a:endParaRPr lang="en-US" altLang="zh-CN" sz="1400" dirty="0">
              <a:solidFill>
                <a:srgbClr val="0070C0"/>
              </a:solidFill>
              <a:latin typeface="方正清刻本悦宋简体" panose="020B0604020202020204" charset="-122"/>
              <a:ea typeface="方正清刻本悦宋简体" panose="020B0604020202020204" charset="-122"/>
            </a:endParaRPr>
          </a:p>
          <a:p>
            <a:pPr>
              <a:lnSpc>
                <a:spcPct val="150000"/>
              </a:lnSpc>
            </a:pPr>
            <a:endParaRPr lang="en-US" altLang="zh-CN" sz="1400" dirty="0">
              <a:solidFill>
                <a:srgbClr val="0070C0"/>
              </a:solidFill>
              <a:latin typeface="方正清刻本悦宋简体" panose="020B0604020202020204" charset="-122"/>
              <a:ea typeface="方正清刻本悦宋简体" panose="020B0604020202020204" charset="-122"/>
            </a:endParaRPr>
          </a:p>
          <a:p>
            <a:pPr>
              <a:lnSpc>
                <a:spcPct val="150000"/>
              </a:lnSpc>
            </a:pPr>
            <a:r>
              <a:rPr lang="zh-CN" altLang="en-US" sz="1400" dirty="0">
                <a:solidFill>
                  <a:srgbClr val="0070C0"/>
                </a:solidFill>
                <a:latin typeface="方正清刻本悦宋简体" panose="020B0604020202020204" charset="-122"/>
                <a:ea typeface="方正清刻本悦宋简体" panose="020B0604020202020204" charset="-122"/>
              </a:rPr>
              <a:t>古风歌曲大多有故事背景，和中国风相比极具故事性</a:t>
            </a:r>
          </a:p>
        </p:txBody>
      </p:sp>
      <p:sp>
        <p:nvSpPr>
          <p:cNvPr id="4" name="文本框 4"/>
          <p:cNvSpPr txBox="1"/>
          <p:nvPr/>
        </p:nvSpPr>
        <p:spPr>
          <a:xfrm>
            <a:off x="2555776" y="274030"/>
            <a:ext cx="1357322" cy="461665"/>
          </a:xfrm>
          <a:prstGeom prst="rect">
            <a:avLst/>
          </a:prstGeom>
          <a:noFill/>
        </p:spPr>
        <p:txBody>
          <a:bodyPr vert="horz" wrap="square" rtlCol="0">
            <a:spAutoFit/>
          </a:bodyPr>
          <a:lstStyle/>
          <a:p>
            <a:r>
              <a:rPr lang="zh-CN" altLang="en-US" sz="2400" dirty="0">
                <a:solidFill>
                  <a:srgbClr val="C00000"/>
                </a:solidFill>
                <a:latin typeface="方正清刻本悦宋简体" panose="020B0604020202020204" charset="-122"/>
                <a:ea typeface="方正清刻本悦宋简体" panose="020B0604020202020204" charset="-122"/>
                <a:cs typeface="Tahoma" panose="020B0604030504040204" pitchFamily="34" charset="0"/>
              </a:rPr>
              <a:t>中国风</a:t>
            </a:r>
          </a:p>
        </p:txBody>
      </p:sp>
      <p:sp>
        <p:nvSpPr>
          <p:cNvPr id="5" name="文本框 4"/>
          <p:cNvSpPr txBox="1"/>
          <p:nvPr/>
        </p:nvSpPr>
        <p:spPr>
          <a:xfrm>
            <a:off x="6286512" y="274030"/>
            <a:ext cx="800219" cy="461665"/>
          </a:xfrm>
          <a:prstGeom prst="rect">
            <a:avLst/>
          </a:prstGeom>
          <a:noFill/>
        </p:spPr>
        <p:txBody>
          <a:bodyPr vert="horz" wrap="none" rtlCol="0">
            <a:spAutoFit/>
          </a:bodyPr>
          <a:lstStyle/>
          <a:p>
            <a:r>
              <a:rPr lang="zh-CN" altLang="en-US" sz="2400" dirty="0">
                <a:solidFill>
                  <a:srgbClr val="C00000"/>
                </a:solidFill>
                <a:latin typeface="方正清刻本悦宋简体" panose="020B0604020202020204" charset="-122"/>
                <a:ea typeface="方正清刻本悦宋简体" panose="020B0604020202020204" charset="-122"/>
                <a:cs typeface="Tahoma" panose="020B0604030504040204" pitchFamily="34" charset="0"/>
              </a:rPr>
              <a:t>古风</a:t>
            </a:r>
          </a:p>
        </p:txBody>
      </p:sp>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rcRect r="66669"/>
          <a:stretch>
            <a:fillRect/>
          </a:stretch>
        </p:blipFill>
        <p:spPr>
          <a:xfrm>
            <a:off x="4572000" y="1128496"/>
            <a:ext cx="1285884" cy="2214578"/>
          </a:xfrm>
          <a:prstGeom prst="rect">
            <a:avLst/>
          </a:prstGeom>
          <a:ln w="3175">
            <a:noFill/>
          </a:ln>
          <a:effectLst>
            <a:outerShdw blurRad="292100" sx="102000" sy="102000" algn="ctr" rotWithShape="0">
              <a:prstClr val="black">
                <a:alpha val="40000"/>
              </a:prstClr>
            </a:outerShdw>
          </a:effectLst>
        </p:spPr>
      </p:pic>
      <p:pic>
        <p:nvPicPr>
          <p:cNvPr id="7" name="图片 6"/>
          <p:cNvPicPr>
            <a:picLocks noChangeAspect="1"/>
          </p:cNvPicPr>
          <p:nvPr/>
        </p:nvPicPr>
        <p:blipFill>
          <a:blip r:embed="rId3" cstate="print">
            <a:extLst>
              <a:ext uri="{28A0092B-C50C-407E-A947-70E740481C1C}">
                <a14:useLocalDpi xmlns:a14="http://schemas.microsoft.com/office/drawing/2010/main" val="0"/>
              </a:ext>
            </a:extLst>
          </a:blip>
          <a:srcRect r="66642"/>
          <a:stretch>
            <a:fillRect/>
          </a:stretch>
        </p:blipFill>
        <p:spPr>
          <a:xfrm>
            <a:off x="555415" y="1128496"/>
            <a:ext cx="1285884" cy="2203813"/>
          </a:xfrm>
          <a:prstGeom prst="rect">
            <a:avLst/>
          </a:prstGeom>
          <a:ln w="25400">
            <a:noFill/>
          </a:ln>
          <a:effectLst>
            <a:outerShdw blurRad="266700" sx="102000" sy="102000" algn="ctr" rotWithShape="0">
              <a:prstClr val="black">
                <a:alpha val="40000"/>
              </a:prstClr>
            </a:outerShdw>
          </a:effectLst>
        </p:spPr>
      </p:pic>
      <p:cxnSp>
        <p:nvCxnSpPr>
          <p:cNvPr id="8" name="直接连接符 7"/>
          <p:cNvCxnSpPr/>
          <p:nvPr/>
        </p:nvCxnSpPr>
        <p:spPr>
          <a:xfrm>
            <a:off x="2478180" y="843558"/>
            <a:ext cx="1357322" cy="1588"/>
          </a:xfrm>
          <a:prstGeom prst="line">
            <a:avLst/>
          </a:prstGeom>
          <a:ln>
            <a:solidFill>
              <a:srgbClr val="C00000"/>
            </a:solidFill>
            <a:prstDash val="sysDot"/>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6280548" y="841970"/>
            <a:ext cx="1357322" cy="1588"/>
          </a:xfrm>
          <a:prstGeom prst="line">
            <a:avLst/>
          </a:prstGeom>
          <a:ln>
            <a:solidFill>
              <a:srgbClr val="C00000"/>
            </a:solidFill>
            <a:prstDash val="sysDot"/>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D6CC53FB-1768-4246-8464-ADFB4FAD9075}"/>
              </a:ext>
            </a:extLst>
          </p:cNvPr>
          <p:cNvSpPr/>
          <p:nvPr/>
        </p:nvSpPr>
        <p:spPr>
          <a:xfrm>
            <a:off x="2165038" y="959545"/>
            <a:ext cx="1906896" cy="2677656"/>
          </a:xfrm>
          <a:prstGeom prst="rect">
            <a:avLst/>
          </a:prstGeom>
        </p:spPr>
        <p:txBody>
          <a:bodyPr wrap="square">
            <a:spAutoFit/>
          </a:bodyPr>
          <a:lstStyle/>
          <a:p>
            <a:r>
              <a:rPr lang="zh-CN" altLang="en-US" sz="1400" dirty="0">
                <a:solidFill>
                  <a:srgbClr val="0070C0"/>
                </a:solidFill>
                <a:latin typeface="方正清刻本悦宋简体" panose="020B0604020202020204" charset="-122"/>
                <a:ea typeface="方正清刻本悦宋简体" panose="020B0604020202020204" charset="-122"/>
              </a:rPr>
              <a:t>“中国风”相比于“古风”来讲，配器所使用的西洋乐器或电声乐器所占比例会稍多一点，基本上是一半西洋乐器一半民族乐器</a:t>
            </a:r>
            <a:r>
              <a:rPr lang="zh-CN" altLang="en-US" sz="1400" dirty="0">
                <a:latin typeface="方正清刻本悦宋简体" panose="020B0604020202020204" charset="-122"/>
                <a:ea typeface="方正清刻本悦宋简体" panose="020B0604020202020204" charset="-122"/>
              </a:rPr>
              <a:t>；</a:t>
            </a:r>
            <a:endParaRPr lang="en-US" altLang="zh-CN" sz="1400" dirty="0">
              <a:latin typeface="方正清刻本悦宋简体" panose="020B0604020202020204" charset="-122"/>
              <a:ea typeface="方正清刻本悦宋简体" panose="020B0604020202020204" charset="-122"/>
            </a:endParaRPr>
          </a:p>
          <a:p>
            <a:endParaRPr lang="en-US" sz="1400" dirty="0">
              <a:latin typeface="方正清刻本悦宋简体" panose="020B0604020202020204" charset="-122"/>
              <a:ea typeface="方正清刻本悦宋简体" panose="020B0604020202020204" charset="-122"/>
            </a:endParaRPr>
          </a:p>
          <a:p>
            <a:r>
              <a:rPr lang="zh-CN" altLang="en-US" sz="1400" dirty="0">
                <a:solidFill>
                  <a:srgbClr val="0070C0"/>
                </a:solidFill>
                <a:latin typeface="方正清刻本悦宋简体" panose="020B0604020202020204" charset="-122"/>
                <a:ea typeface="方正清刻本悦宋简体" panose="020B0604020202020204" charset="-122"/>
              </a:rPr>
              <a:t>“中国风”的歌曲，其歌词相较于“古风”来说，更加通俗易懂，而且词的风格更偏向于近代诗歌；</a:t>
            </a:r>
            <a:endParaRPr lang="en-US" sz="1400" dirty="0">
              <a:solidFill>
                <a:srgbClr val="0070C0"/>
              </a:solidFill>
              <a:latin typeface="方正清刻本悦宋简体" panose="020B0604020202020204" charset="-122"/>
              <a:ea typeface="方正清刻本悦宋简体" panose="020B0604020202020204" charset="-122"/>
            </a:endParaRPr>
          </a:p>
        </p:txBody>
      </p:sp>
    </p:spTree>
  </p:cSld>
  <p:clrMapOvr>
    <a:masterClrMapping/>
  </p:clrMapOvr>
  <p:transition>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250"/>
                                        <p:tgtEl>
                                          <p:spTgt spid="4"/>
                                        </p:tgtEl>
                                      </p:cBhvr>
                                    </p:animEffect>
                                    <p:anim calcmode="lin" valueType="num">
                                      <p:cBhvr>
                                        <p:cTn id="14" dur="1250" fill="hold"/>
                                        <p:tgtEl>
                                          <p:spTgt spid="4"/>
                                        </p:tgtEl>
                                        <p:attrNameLst>
                                          <p:attrName>ppt_x</p:attrName>
                                        </p:attrNameLst>
                                      </p:cBhvr>
                                      <p:tavLst>
                                        <p:tav tm="0">
                                          <p:val>
                                            <p:strVal val="#ppt_x"/>
                                          </p:val>
                                        </p:tav>
                                        <p:tav tm="100000">
                                          <p:val>
                                            <p:strVal val="#ppt_x"/>
                                          </p:val>
                                        </p:tav>
                                      </p:tavLst>
                                    </p:anim>
                                    <p:anim calcmode="lin" valueType="num">
                                      <p:cBhvr>
                                        <p:cTn id="15" dur="1250" fill="hold"/>
                                        <p:tgtEl>
                                          <p:spTgt spid="4"/>
                                        </p:tgtEl>
                                        <p:attrNameLst>
                                          <p:attrName>ppt_y</p:attrName>
                                        </p:attrNameLst>
                                      </p:cBhvr>
                                      <p:tavLst>
                                        <p:tav tm="0">
                                          <p:val>
                                            <p:strVal val="#ppt_y+.1"/>
                                          </p:val>
                                        </p:tav>
                                        <p:tav tm="100000">
                                          <p:val>
                                            <p:strVal val="#ppt_y"/>
                                          </p:val>
                                        </p:tav>
                                      </p:tavLst>
                                    </p:anim>
                                  </p:childTnLst>
                                </p:cTn>
                              </p:par>
                              <p:par>
                                <p:cTn id="16" presetID="12" presetClass="entr" presetSubtype="8" fill="hold"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slide(fromLeft)">
                                      <p:cBhvr>
                                        <p:cTn id="18" dur="500"/>
                                        <p:tgtEl>
                                          <p:spTgt spid="8"/>
                                        </p:tgtEl>
                                      </p:cBhvr>
                                    </p:animEffect>
                                  </p:childTnLst>
                                </p:cTn>
                              </p:par>
                            </p:childTnLst>
                          </p:cTn>
                        </p:par>
                        <p:par>
                          <p:cTn id="19" fill="hold">
                            <p:stCondLst>
                              <p:cond delay="2250"/>
                            </p:stCondLst>
                            <p:childTnLst>
                              <p:par>
                                <p:cTn id="20" presetID="42" presetClass="entr" presetSubtype="0" fill="hold" grpId="0" nodeType="afterEffect" nodePh="1">
                                  <p:stCondLst>
                                    <p:cond delay="0"/>
                                  </p:stCondLst>
                                  <p:endCondLst>
                                    <p:cond evt="begin" delay="0">
                                      <p:tn val="20"/>
                                    </p:cond>
                                  </p:endCondLst>
                                  <p:childTnLst>
                                    <p:set>
                                      <p:cBhvr>
                                        <p:cTn id="21" dur="1" fill="hold">
                                          <p:stCondLst>
                                            <p:cond delay="0"/>
                                          </p:stCondLst>
                                        </p:cTn>
                                        <p:tgtEl>
                                          <p:spTgt spid="2"/>
                                        </p:tgtEl>
                                        <p:attrNameLst>
                                          <p:attrName>style.visibility</p:attrName>
                                        </p:attrNameLst>
                                      </p:cBhvr>
                                      <p:to>
                                        <p:strVal val="visible"/>
                                      </p:to>
                                    </p:set>
                                    <p:animEffect transition="in" filter="fade">
                                      <p:cBhvr>
                                        <p:cTn id="22" dur="1250"/>
                                        <p:tgtEl>
                                          <p:spTgt spid="2"/>
                                        </p:tgtEl>
                                      </p:cBhvr>
                                    </p:animEffect>
                                    <p:anim calcmode="lin" valueType="num">
                                      <p:cBhvr>
                                        <p:cTn id="23" dur="1250" fill="hold"/>
                                        <p:tgtEl>
                                          <p:spTgt spid="2"/>
                                        </p:tgtEl>
                                        <p:attrNameLst>
                                          <p:attrName>ppt_x</p:attrName>
                                        </p:attrNameLst>
                                      </p:cBhvr>
                                      <p:tavLst>
                                        <p:tav tm="0">
                                          <p:val>
                                            <p:strVal val="#ppt_x"/>
                                          </p:val>
                                        </p:tav>
                                        <p:tav tm="100000">
                                          <p:val>
                                            <p:strVal val="#ppt_x"/>
                                          </p:val>
                                        </p:tav>
                                      </p:tavLst>
                                    </p:anim>
                                    <p:anim calcmode="lin" valueType="num">
                                      <p:cBhvr>
                                        <p:cTn id="24" dur="1250" fill="hold"/>
                                        <p:tgtEl>
                                          <p:spTgt spid="2"/>
                                        </p:tgtEl>
                                        <p:attrNameLst>
                                          <p:attrName>ppt_y</p:attrName>
                                        </p:attrNameLst>
                                      </p:cBhvr>
                                      <p:tavLst>
                                        <p:tav tm="0">
                                          <p:val>
                                            <p:strVal val="#ppt_y+.1"/>
                                          </p:val>
                                        </p:tav>
                                        <p:tav tm="100000">
                                          <p:val>
                                            <p:strVal val="#ppt_y"/>
                                          </p:val>
                                        </p:tav>
                                      </p:tavLst>
                                    </p:anim>
                                  </p:childTnLst>
                                </p:cTn>
                              </p:par>
                            </p:childTnLst>
                          </p:cTn>
                        </p:par>
                        <p:par>
                          <p:cTn id="25" fill="hold">
                            <p:stCondLst>
                              <p:cond delay="3500"/>
                            </p:stCondLst>
                            <p:childTnLst>
                              <p:par>
                                <p:cTn id="26" presetID="47" presetClass="entr" presetSubtype="0" fill="hold" nodeType="after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1000"/>
                                        <p:tgtEl>
                                          <p:spTgt spid="6"/>
                                        </p:tgtEl>
                                      </p:cBhvr>
                                    </p:animEffect>
                                    <p:anim calcmode="lin" valueType="num">
                                      <p:cBhvr>
                                        <p:cTn id="29" dur="1000" fill="hold"/>
                                        <p:tgtEl>
                                          <p:spTgt spid="6"/>
                                        </p:tgtEl>
                                        <p:attrNameLst>
                                          <p:attrName>ppt_x</p:attrName>
                                        </p:attrNameLst>
                                      </p:cBhvr>
                                      <p:tavLst>
                                        <p:tav tm="0">
                                          <p:val>
                                            <p:strVal val="#ppt_x"/>
                                          </p:val>
                                        </p:tav>
                                        <p:tav tm="100000">
                                          <p:val>
                                            <p:strVal val="#ppt_x"/>
                                          </p:val>
                                        </p:tav>
                                      </p:tavLst>
                                    </p:anim>
                                    <p:anim calcmode="lin" valueType="num">
                                      <p:cBhvr>
                                        <p:cTn id="30" dur="1000" fill="hold"/>
                                        <p:tgtEl>
                                          <p:spTgt spid="6"/>
                                        </p:tgtEl>
                                        <p:attrNameLst>
                                          <p:attrName>ppt_y</p:attrName>
                                        </p:attrNameLst>
                                      </p:cBhvr>
                                      <p:tavLst>
                                        <p:tav tm="0">
                                          <p:val>
                                            <p:strVal val="#ppt_y-.1"/>
                                          </p:val>
                                        </p:tav>
                                        <p:tav tm="100000">
                                          <p:val>
                                            <p:strVal val="#ppt_y"/>
                                          </p:val>
                                        </p:tav>
                                      </p:tavLst>
                                    </p:anim>
                                  </p:childTnLst>
                                </p:cTn>
                              </p:par>
                            </p:childTnLst>
                          </p:cTn>
                        </p:par>
                        <p:par>
                          <p:cTn id="31" fill="hold">
                            <p:stCondLst>
                              <p:cond delay="4500"/>
                            </p:stCondLst>
                            <p:childTnLst>
                              <p:par>
                                <p:cTn id="32" presetID="42" presetClass="entr" presetSubtype="0" fill="hold" grpId="0" nodeType="afterEffect">
                                  <p:stCondLst>
                                    <p:cond delay="0"/>
                                  </p:stCondLst>
                                  <p:childTnLst>
                                    <p:set>
                                      <p:cBhvr>
                                        <p:cTn id="33" dur="1" fill="hold">
                                          <p:stCondLst>
                                            <p:cond delay="0"/>
                                          </p:stCondLst>
                                        </p:cTn>
                                        <p:tgtEl>
                                          <p:spTgt spid="5"/>
                                        </p:tgtEl>
                                        <p:attrNameLst>
                                          <p:attrName>style.visibility</p:attrName>
                                        </p:attrNameLst>
                                      </p:cBhvr>
                                      <p:to>
                                        <p:strVal val="visible"/>
                                      </p:to>
                                    </p:set>
                                    <p:animEffect transition="in" filter="fade">
                                      <p:cBhvr>
                                        <p:cTn id="34" dur="1250"/>
                                        <p:tgtEl>
                                          <p:spTgt spid="5"/>
                                        </p:tgtEl>
                                      </p:cBhvr>
                                    </p:animEffect>
                                    <p:anim calcmode="lin" valueType="num">
                                      <p:cBhvr>
                                        <p:cTn id="35" dur="1250" fill="hold"/>
                                        <p:tgtEl>
                                          <p:spTgt spid="5"/>
                                        </p:tgtEl>
                                        <p:attrNameLst>
                                          <p:attrName>ppt_x</p:attrName>
                                        </p:attrNameLst>
                                      </p:cBhvr>
                                      <p:tavLst>
                                        <p:tav tm="0">
                                          <p:val>
                                            <p:strVal val="#ppt_x"/>
                                          </p:val>
                                        </p:tav>
                                        <p:tav tm="100000">
                                          <p:val>
                                            <p:strVal val="#ppt_x"/>
                                          </p:val>
                                        </p:tav>
                                      </p:tavLst>
                                    </p:anim>
                                    <p:anim calcmode="lin" valueType="num">
                                      <p:cBhvr>
                                        <p:cTn id="36" dur="1250" fill="hold"/>
                                        <p:tgtEl>
                                          <p:spTgt spid="5"/>
                                        </p:tgtEl>
                                        <p:attrNameLst>
                                          <p:attrName>ppt_y</p:attrName>
                                        </p:attrNameLst>
                                      </p:cBhvr>
                                      <p:tavLst>
                                        <p:tav tm="0">
                                          <p:val>
                                            <p:strVal val="#ppt_y+.1"/>
                                          </p:val>
                                        </p:tav>
                                        <p:tav tm="100000">
                                          <p:val>
                                            <p:strVal val="#ppt_y"/>
                                          </p:val>
                                        </p:tav>
                                      </p:tavLst>
                                    </p:anim>
                                  </p:childTnLst>
                                </p:cTn>
                              </p:par>
                              <p:par>
                                <p:cTn id="37" presetID="12" presetClass="entr" presetSubtype="8" fill="hold" nodeType="withEffect">
                                  <p:stCondLst>
                                    <p:cond delay="0"/>
                                  </p:stCondLst>
                                  <p:childTnLst>
                                    <p:set>
                                      <p:cBhvr>
                                        <p:cTn id="38" dur="1" fill="hold">
                                          <p:stCondLst>
                                            <p:cond delay="0"/>
                                          </p:stCondLst>
                                        </p:cTn>
                                        <p:tgtEl>
                                          <p:spTgt spid="9"/>
                                        </p:tgtEl>
                                        <p:attrNameLst>
                                          <p:attrName>style.visibility</p:attrName>
                                        </p:attrNameLst>
                                      </p:cBhvr>
                                      <p:to>
                                        <p:strVal val="visible"/>
                                      </p:to>
                                    </p:set>
                                    <p:animEffect transition="in" filter="slide(fromLeft)">
                                      <p:cBhvr>
                                        <p:cTn id="39" dur="500"/>
                                        <p:tgtEl>
                                          <p:spTgt spid="9"/>
                                        </p:tgtEl>
                                      </p:cBhvr>
                                    </p:animEffect>
                                  </p:childTnLst>
                                </p:cTn>
                              </p:par>
                            </p:childTnLst>
                          </p:cTn>
                        </p:par>
                        <p:par>
                          <p:cTn id="40" fill="hold">
                            <p:stCondLst>
                              <p:cond delay="5750"/>
                            </p:stCondLst>
                            <p:childTnLst>
                              <p:par>
                                <p:cTn id="41" presetID="42" presetClass="entr" presetSubtype="0" fill="hold" grpId="0" nodeType="afterEffect">
                                  <p:stCondLst>
                                    <p:cond delay="0"/>
                                  </p:stCondLst>
                                  <p:childTnLst>
                                    <p:set>
                                      <p:cBhvr>
                                        <p:cTn id="42" dur="1" fill="hold">
                                          <p:stCondLst>
                                            <p:cond delay="0"/>
                                          </p:stCondLst>
                                        </p:cTn>
                                        <p:tgtEl>
                                          <p:spTgt spid="3"/>
                                        </p:tgtEl>
                                        <p:attrNameLst>
                                          <p:attrName>style.visibility</p:attrName>
                                        </p:attrNameLst>
                                      </p:cBhvr>
                                      <p:to>
                                        <p:strVal val="visible"/>
                                      </p:to>
                                    </p:set>
                                    <p:animEffect transition="in" filter="fade">
                                      <p:cBhvr>
                                        <p:cTn id="43" dur="1250"/>
                                        <p:tgtEl>
                                          <p:spTgt spid="3"/>
                                        </p:tgtEl>
                                      </p:cBhvr>
                                    </p:animEffect>
                                    <p:anim calcmode="lin" valueType="num">
                                      <p:cBhvr>
                                        <p:cTn id="44" dur="1250" fill="hold"/>
                                        <p:tgtEl>
                                          <p:spTgt spid="3"/>
                                        </p:tgtEl>
                                        <p:attrNameLst>
                                          <p:attrName>ppt_x</p:attrName>
                                        </p:attrNameLst>
                                      </p:cBhvr>
                                      <p:tavLst>
                                        <p:tav tm="0">
                                          <p:val>
                                            <p:strVal val="#ppt_x"/>
                                          </p:val>
                                        </p:tav>
                                        <p:tav tm="100000">
                                          <p:val>
                                            <p:strVal val="#ppt_x"/>
                                          </p:val>
                                        </p:tav>
                                      </p:tavLst>
                                    </p:anim>
                                    <p:anim calcmode="lin" valueType="num">
                                      <p:cBhvr>
                                        <p:cTn id="45" dur="125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图片 21" descr="02.jpg"/>
          <p:cNvPicPr>
            <a:picLocks noChangeAspect="1"/>
          </p:cNvPicPr>
          <p:nvPr/>
        </p:nvPicPr>
        <p:blipFill>
          <a:blip r:embed="rId2">
            <a:duotone>
              <a:schemeClr val="bg2">
                <a:shade val="45000"/>
                <a:satMod val="135000"/>
              </a:schemeClr>
              <a:prstClr val="white"/>
            </a:duotone>
          </a:blip>
          <a:srcRect l="776"/>
          <a:stretch>
            <a:fillRect/>
          </a:stretch>
        </p:blipFill>
        <p:spPr>
          <a:xfrm>
            <a:off x="0" y="0"/>
            <a:ext cx="9142431" cy="5143500"/>
          </a:xfrm>
          <a:prstGeom prst="rect">
            <a:avLst/>
          </a:prstGeom>
        </p:spPr>
      </p:pic>
      <p:grpSp>
        <p:nvGrpSpPr>
          <p:cNvPr id="2" name="组合 3"/>
          <p:cNvGrpSpPr/>
          <p:nvPr/>
        </p:nvGrpSpPr>
        <p:grpSpPr>
          <a:xfrm>
            <a:off x="3643306" y="857238"/>
            <a:ext cx="2000264" cy="3857652"/>
            <a:chOff x="4459992" y="1057110"/>
            <a:chExt cx="3245127" cy="5283782"/>
          </a:xfrm>
          <a:effectLst>
            <a:outerShdw blurRad="50800" dist="38100" dir="5400000" algn="t" rotWithShape="0">
              <a:prstClr val="black">
                <a:alpha val="40000"/>
              </a:prstClr>
            </a:outerShdw>
          </a:effectLst>
        </p:grpSpPr>
        <p:grpSp>
          <p:nvGrpSpPr>
            <p:cNvPr id="3" name="组合 7"/>
            <p:cNvGrpSpPr/>
            <p:nvPr/>
          </p:nvGrpSpPr>
          <p:grpSpPr>
            <a:xfrm>
              <a:off x="4459992" y="4946517"/>
              <a:ext cx="3245125" cy="1394375"/>
              <a:chOff x="4745987" y="4184564"/>
              <a:chExt cx="2730655" cy="1394375"/>
            </a:xfrm>
          </p:grpSpPr>
          <p:sp>
            <p:nvSpPr>
              <p:cNvPr id="7" name="任意多边形 6"/>
              <p:cNvSpPr/>
              <p:nvPr/>
            </p:nvSpPr>
            <p:spPr>
              <a:xfrm flipH="1">
                <a:off x="4768611" y="4224026"/>
                <a:ext cx="2708031" cy="1354913"/>
              </a:xfrm>
              <a:custGeom>
                <a:avLst/>
                <a:gdLst>
                  <a:gd name="connsiteX0" fmla="*/ 1239106 w 2478212"/>
                  <a:gd name="connsiteY0" fmla="*/ 0 h 1354913"/>
                  <a:gd name="connsiteX1" fmla="*/ 0 w 2478212"/>
                  <a:gd name="connsiteY1" fmla="*/ 13975 h 1354913"/>
                  <a:gd name="connsiteX2" fmla="*/ 0 w 2478212"/>
                  <a:gd name="connsiteY2" fmla="*/ 732733 h 1354913"/>
                  <a:gd name="connsiteX3" fmla="*/ 34389 w 2478212"/>
                  <a:gd name="connsiteY3" fmla="*/ 769068 h 1354913"/>
                  <a:gd name="connsiteX4" fmla="*/ 159747 w 2478212"/>
                  <a:gd name="connsiteY4" fmla="*/ 883245 h 1354913"/>
                  <a:gd name="connsiteX5" fmla="*/ 367977 w 2478212"/>
                  <a:gd name="connsiteY5" fmla="*/ 910406 h 1354913"/>
                  <a:gd name="connsiteX6" fmla="*/ 567153 w 2478212"/>
                  <a:gd name="connsiteY6" fmla="*/ 1154849 h 1354913"/>
                  <a:gd name="connsiteX7" fmla="*/ 911185 w 2478212"/>
                  <a:gd name="connsiteY7" fmla="*/ 1182010 h 1354913"/>
                  <a:gd name="connsiteX8" fmla="*/ 1216738 w 2478212"/>
                  <a:gd name="connsiteY8" fmla="*/ 1329693 h 1354913"/>
                  <a:gd name="connsiteX9" fmla="*/ 1239106 w 2478212"/>
                  <a:gd name="connsiteY9" fmla="*/ 1354913 h 1354913"/>
                  <a:gd name="connsiteX10" fmla="*/ 1261474 w 2478212"/>
                  <a:gd name="connsiteY10" fmla="*/ 1329693 h 1354913"/>
                  <a:gd name="connsiteX11" fmla="*/ 1567027 w 2478212"/>
                  <a:gd name="connsiteY11" fmla="*/ 1182010 h 1354913"/>
                  <a:gd name="connsiteX12" fmla="*/ 1911059 w 2478212"/>
                  <a:gd name="connsiteY12" fmla="*/ 1154849 h 1354913"/>
                  <a:gd name="connsiteX13" fmla="*/ 2110235 w 2478212"/>
                  <a:gd name="connsiteY13" fmla="*/ 910406 h 1354913"/>
                  <a:gd name="connsiteX14" fmla="*/ 2318465 w 2478212"/>
                  <a:gd name="connsiteY14" fmla="*/ 883245 h 1354913"/>
                  <a:gd name="connsiteX15" fmla="*/ 2443823 w 2478212"/>
                  <a:gd name="connsiteY15" fmla="*/ 769068 h 1354913"/>
                  <a:gd name="connsiteX16" fmla="*/ 2478212 w 2478212"/>
                  <a:gd name="connsiteY16" fmla="*/ 732733 h 1354913"/>
                  <a:gd name="connsiteX17" fmla="*/ 2478212 w 2478212"/>
                  <a:gd name="connsiteY17" fmla="*/ 13975 h 135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478212" h="1354913">
                    <a:moveTo>
                      <a:pt x="1239106" y="0"/>
                    </a:moveTo>
                    <a:lnTo>
                      <a:pt x="0" y="13975"/>
                    </a:lnTo>
                    <a:lnTo>
                      <a:pt x="0" y="732733"/>
                    </a:lnTo>
                    <a:lnTo>
                      <a:pt x="34389" y="769068"/>
                    </a:lnTo>
                    <a:cubicBezTo>
                      <a:pt x="69903" y="809636"/>
                      <a:pt x="102280" y="851459"/>
                      <a:pt x="159747" y="883245"/>
                    </a:cubicBezTo>
                    <a:cubicBezTo>
                      <a:pt x="224696" y="919062"/>
                      <a:pt x="298567" y="901352"/>
                      <a:pt x="367977" y="910406"/>
                    </a:cubicBezTo>
                    <a:cubicBezTo>
                      <a:pt x="434369" y="991887"/>
                      <a:pt x="433854" y="1077828"/>
                      <a:pt x="567153" y="1154849"/>
                    </a:cubicBezTo>
                    <a:cubicBezTo>
                      <a:pt x="686290" y="1199587"/>
                      <a:pt x="796508" y="1172956"/>
                      <a:pt x="911185" y="1182010"/>
                    </a:cubicBezTo>
                    <a:cubicBezTo>
                      <a:pt x="1015361" y="1194058"/>
                      <a:pt x="1144140" y="1258243"/>
                      <a:pt x="1216738" y="1329693"/>
                    </a:cubicBezTo>
                    <a:lnTo>
                      <a:pt x="1239106" y="1354913"/>
                    </a:lnTo>
                    <a:lnTo>
                      <a:pt x="1261474" y="1329693"/>
                    </a:lnTo>
                    <a:cubicBezTo>
                      <a:pt x="1334072" y="1258243"/>
                      <a:pt x="1462851" y="1194058"/>
                      <a:pt x="1567027" y="1182010"/>
                    </a:cubicBezTo>
                    <a:cubicBezTo>
                      <a:pt x="1681704" y="1172956"/>
                      <a:pt x="1791922" y="1199587"/>
                      <a:pt x="1911059" y="1154849"/>
                    </a:cubicBezTo>
                    <a:cubicBezTo>
                      <a:pt x="2044358" y="1077828"/>
                      <a:pt x="2043843" y="991887"/>
                      <a:pt x="2110235" y="910406"/>
                    </a:cubicBezTo>
                    <a:cubicBezTo>
                      <a:pt x="2179645" y="901352"/>
                      <a:pt x="2253516" y="919062"/>
                      <a:pt x="2318465" y="883245"/>
                    </a:cubicBezTo>
                    <a:cubicBezTo>
                      <a:pt x="2375932" y="851459"/>
                      <a:pt x="2408309" y="809636"/>
                      <a:pt x="2443823" y="769068"/>
                    </a:cubicBezTo>
                    <a:lnTo>
                      <a:pt x="2478212" y="732733"/>
                    </a:lnTo>
                    <a:lnTo>
                      <a:pt x="2478212" y="13975"/>
                    </a:lnTo>
                    <a:close/>
                  </a:path>
                </a:pathLst>
              </a:cu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p:cNvPicPr>
                <a:picLocks noChangeAspect="1"/>
              </p:cNvPicPr>
              <p:nvPr/>
            </p:nvPicPr>
            <p:blipFill>
              <a:blip r:embed="rId3"/>
              <a:srcRect l="40139" t="23540" r="40548" b="31832"/>
              <a:stretch>
                <a:fillRect/>
              </a:stretch>
            </p:blipFill>
            <p:spPr>
              <a:xfrm>
                <a:off x="4745987" y="4184564"/>
                <a:ext cx="2708032" cy="1354915"/>
              </a:xfrm>
              <a:custGeom>
                <a:avLst/>
                <a:gdLst>
                  <a:gd name="connsiteX0" fmla="*/ 1354016 w 2708031"/>
                  <a:gd name="connsiteY0" fmla="*/ 0 h 1354913"/>
                  <a:gd name="connsiteX1" fmla="*/ 2708031 w 2708031"/>
                  <a:gd name="connsiteY1" fmla="*/ 13975 h 1354913"/>
                  <a:gd name="connsiteX2" fmla="*/ 2708031 w 2708031"/>
                  <a:gd name="connsiteY2" fmla="*/ 732733 h 1354913"/>
                  <a:gd name="connsiteX3" fmla="*/ 2670453 w 2708031"/>
                  <a:gd name="connsiteY3" fmla="*/ 769068 h 1354913"/>
                  <a:gd name="connsiteX4" fmla="*/ 2533470 w 2708031"/>
                  <a:gd name="connsiteY4" fmla="*/ 883245 h 1354913"/>
                  <a:gd name="connsiteX5" fmla="*/ 2305930 w 2708031"/>
                  <a:gd name="connsiteY5" fmla="*/ 910406 h 1354913"/>
                  <a:gd name="connsiteX6" fmla="*/ 2088283 w 2708031"/>
                  <a:gd name="connsiteY6" fmla="*/ 1154849 h 1354913"/>
                  <a:gd name="connsiteX7" fmla="*/ 1712347 w 2708031"/>
                  <a:gd name="connsiteY7" fmla="*/ 1182010 h 1354913"/>
                  <a:gd name="connsiteX8" fmla="*/ 1378458 w 2708031"/>
                  <a:gd name="connsiteY8" fmla="*/ 1329693 h 1354913"/>
                  <a:gd name="connsiteX9" fmla="*/ 1354016 w 2708031"/>
                  <a:gd name="connsiteY9" fmla="*/ 1354913 h 1354913"/>
                  <a:gd name="connsiteX10" fmla="*/ 1329573 w 2708031"/>
                  <a:gd name="connsiteY10" fmla="*/ 1329693 h 1354913"/>
                  <a:gd name="connsiteX11" fmla="*/ 995685 w 2708031"/>
                  <a:gd name="connsiteY11" fmla="*/ 1182010 h 1354913"/>
                  <a:gd name="connsiteX12" fmla="*/ 619749 w 2708031"/>
                  <a:gd name="connsiteY12" fmla="*/ 1154849 h 1354913"/>
                  <a:gd name="connsiteX13" fmla="*/ 402102 w 2708031"/>
                  <a:gd name="connsiteY13" fmla="*/ 910406 h 1354913"/>
                  <a:gd name="connsiteX14" fmla="*/ 174561 w 2708031"/>
                  <a:gd name="connsiteY14" fmla="*/ 883245 h 1354913"/>
                  <a:gd name="connsiteX15" fmla="*/ 37578 w 2708031"/>
                  <a:gd name="connsiteY15" fmla="*/ 769068 h 1354913"/>
                  <a:gd name="connsiteX16" fmla="*/ 0 w 2708031"/>
                  <a:gd name="connsiteY16" fmla="*/ 732733 h 1354913"/>
                  <a:gd name="connsiteX17" fmla="*/ 0 w 2708031"/>
                  <a:gd name="connsiteY17" fmla="*/ 13975 h 1354913"/>
                  <a:gd name="connsiteX18" fmla="*/ 1354016 w 2708031"/>
                  <a:gd name="connsiteY18" fmla="*/ 0 h 135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708031" h="1354913">
                    <a:moveTo>
                      <a:pt x="1354016" y="0"/>
                    </a:moveTo>
                    <a:lnTo>
                      <a:pt x="2708031" y="13975"/>
                    </a:lnTo>
                    <a:lnTo>
                      <a:pt x="2708031" y="732733"/>
                    </a:lnTo>
                    <a:lnTo>
                      <a:pt x="2670453" y="769068"/>
                    </a:lnTo>
                    <a:cubicBezTo>
                      <a:pt x="2631646" y="809636"/>
                      <a:pt x="2596266" y="851459"/>
                      <a:pt x="2533470" y="883245"/>
                    </a:cubicBezTo>
                    <a:cubicBezTo>
                      <a:pt x="2462498" y="919062"/>
                      <a:pt x="2381776" y="901352"/>
                      <a:pt x="2305930" y="910406"/>
                    </a:cubicBezTo>
                    <a:cubicBezTo>
                      <a:pt x="2233381" y="991887"/>
                      <a:pt x="2233943" y="1077828"/>
                      <a:pt x="2088283" y="1154849"/>
                    </a:cubicBezTo>
                    <a:cubicBezTo>
                      <a:pt x="1958098" y="1199587"/>
                      <a:pt x="1837658" y="1172956"/>
                      <a:pt x="1712347" y="1182010"/>
                    </a:cubicBezTo>
                    <a:cubicBezTo>
                      <a:pt x="1598510" y="1194058"/>
                      <a:pt x="1457788" y="1258243"/>
                      <a:pt x="1378458" y="1329693"/>
                    </a:cubicBezTo>
                    <a:lnTo>
                      <a:pt x="1354016" y="1354913"/>
                    </a:lnTo>
                    <a:lnTo>
                      <a:pt x="1329573" y="1329693"/>
                    </a:lnTo>
                    <a:cubicBezTo>
                      <a:pt x="1250243" y="1258243"/>
                      <a:pt x="1109522" y="1194058"/>
                      <a:pt x="995685" y="1182010"/>
                    </a:cubicBezTo>
                    <a:cubicBezTo>
                      <a:pt x="870373" y="1172956"/>
                      <a:pt x="749934" y="1199587"/>
                      <a:pt x="619749" y="1154849"/>
                    </a:cubicBezTo>
                    <a:cubicBezTo>
                      <a:pt x="474088" y="1077828"/>
                      <a:pt x="474651" y="991887"/>
                      <a:pt x="402102" y="910406"/>
                    </a:cubicBezTo>
                    <a:cubicBezTo>
                      <a:pt x="326255" y="901352"/>
                      <a:pt x="245533" y="919062"/>
                      <a:pt x="174561" y="883245"/>
                    </a:cubicBezTo>
                    <a:cubicBezTo>
                      <a:pt x="111765" y="851459"/>
                      <a:pt x="76386" y="809636"/>
                      <a:pt x="37578" y="769068"/>
                    </a:cubicBezTo>
                    <a:lnTo>
                      <a:pt x="0" y="732733"/>
                    </a:lnTo>
                    <a:lnTo>
                      <a:pt x="0" y="13975"/>
                    </a:lnTo>
                    <a:lnTo>
                      <a:pt x="1354016" y="0"/>
                    </a:lnTo>
                    <a:close/>
                  </a:path>
                </a:pathLst>
              </a:custGeom>
            </p:spPr>
          </p:pic>
        </p:grpSp>
        <p:sp>
          <p:nvSpPr>
            <p:cNvPr id="6" name="矩形 5"/>
            <p:cNvSpPr/>
            <p:nvPr/>
          </p:nvSpPr>
          <p:spPr>
            <a:xfrm>
              <a:off x="4486880" y="1057110"/>
              <a:ext cx="3218239" cy="3972090"/>
            </a:xfrm>
            <a:prstGeom prst="rect">
              <a:avLst/>
            </a:prstGeom>
            <a:gradFill>
              <a:gsLst>
                <a:gs pos="0">
                  <a:schemeClr val="accent5">
                    <a:lumMod val="50000"/>
                  </a:schemeClr>
                </a:gs>
                <a:gs pos="100000">
                  <a:srgbClr val="2C3B5A"/>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9" name="图片 8"/>
          <p:cNvPicPr>
            <a:picLocks noChangeAspect="1"/>
          </p:cNvPicPr>
          <p:nvPr/>
        </p:nvPicPr>
        <p:blipFill rotWithShape="1">
          <a:blip r:embed="rId4"/>
          <a:srcRect t="65611"/>
          <a:stretch/>
        </p:blipFill>
        <p:spPr>
          <a:xfrm>
            <a:off x="1500166" y="857238"/>
            <a:ext cx="6286544" cy="622765"/>
          </a:xfrm>
          <a:prstGeom prst="rect">
            <a:avLst/>
          </a:prstGeom>
        </p:spPr>
      </p:pic>
      <p:grpSp>
        <p:nvGrpSpPr>
          <p:cNvPr id="4" name="组合 9"/>
          <p:cNvGrpSpPr/>
          <p:nvPr/>
        </p:nvGrpSpPr>
        <p:grpSpPr>
          <a:xfrm>
            <a:off x="4143372" y="1358411"/>
            <a:ext cx="973439" cy="973439"/>
            <a:chOff x="5387384" y="2257930"/>
            <a:chExt cx="1440000" cy="1440000"/>
          </a:xfrm>
        </p:grpSpPr>
        <p:sp>
          <p:nvSpPr>
            <p:cNvPr id="12" name="椭圆 11"/>
            <p:cNvSpPr>
              <a:spLocks noChangeAspect="1"/>
            </p:cNvSpPr>
            <p:nvPr/>
          </p:nvSpPr>
          <p:spPr>
            <a:xfrm>
              <a:off x="5387384" y="2257930"/>
              <a:ext cx="1440000" cy="1440000"/>
            </a:xfrm>
            <a:prstGeom prst="ellipse">
              <a:avLst/>
            </a:prstGeom>
            <a:solidFill>
              <a:srgbClr val="F7F9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a:spLocks noChangeAspect="1"/>
            </p:cNvSpPr>
            <p:nvPr/>
          </p:nvSpPr>
          <p:spPr>
            <a:xfrm>
              <a:off x="5459384" y="2329930"/>
              <a:ext cx="1296000" cy="1296000"/>
            </a:xfrm>
            <a:prstGeom prst="ellipse">
              <a:avLst/>
            </a:prstGeom>
            <a:solidFill>
              <a:srgbClr val="324E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 name="文本框 21"/>
          <p:cNvSpPr txBox="1"/>
          <p:nvPr/>
        </p:nvSpPr>
        <p:spPr>
          <a:xfrm>
            <a:off x="4286248" y="1352786"/>
            <a:ext cx="642942" cy="861774"/>
          </a:xfrm>
          <a:prstGeom prst="rect">
            <a:avLst/>
          </a:prstGeom>
          <a:noFill/>
          <a:effectLst>
            <a:outerShdw blurRad="63500" sx="102000" sy="102000" algn="ctr" rotWithShape="0">
              <a:prstClr val="black">
                <a:alpha val="40000"/>
              </a:prstClr>
            </a:outerShdw>
          </a:effectLst>
        </p:spPr>
        <p:txBody>
          <a:bodyPr wrap="square" rtlCol="0">
            <a:spAutoFit/>
          </a:bodyPr>
          <a:lstStyle/>
          <a:p>
            <a:pPr algn="ctr"/>
            <a:r>
              <a:rPr lang="zh-CN" altLang="en-US" sz="5000" dirty="0">
                <a:solidFill>
                  <a:schemeClr val="bg1"/>
                </a:solidFill>
                <a:latin typeface="方正字迹-管峻楷书简体" pitchFamily="2" charset="-122"/>
                <a:ea typeface="方正字迹-管峻楷书简体" pitchFamily="2" charset="-122"/>
              </a:rPr>
              <a:t>贰</a:t>
            </a:r>
          </a:p>
        </p:txBody>
      </p:sp>
      <p:sp>
        <p:nvSpPr>
          <p:cNvPr id="15" name="文本框 22"/>
          <p:cNvSpPr txBox="1"/>
          <p:nvPr/>
        </p:nvSpPr>
        <p:spPr>
          <a:xfrm>
            <a:off x="3750463" y="2558533"/>
            <a:ext cx="1714512" cy="400110"/>
          </a:xfrm>
          <a:prstGeom prst="rect">
            <a:avLst/>
          </a:prstGeom>
          <a:noFill/>
        </p:spPr>
        <p:txBody>
          <a:bodyPr wrap="square" rtlCol="0">
            <a:spAutoFit/>
          </a:bodyPr>
          <a:lstStyle/>
          <a:p>
            <a:pPr algn="ctr"/>
            <a:r>
              <a:rPr lang="zh-CN" altLang="en-US" sz="2000" dirty="0">
                <a:solidFill>
                  <a:schemeClr val="bg1"/>
                </a:solidFill>
                <a:latin typeface="方正清刻本悦宋简体" panose="020B0604020202020204" charset="-122"/>
                <a:ea typeface="方正清刻本悦宋简体" panose="020B0604020202020204" charset="-122"/>
              </a:rPr>
              <a:t>中国风歌手</a:t>
            </a:r>
          </a:p>
        </p:txBody>
      </p:sp>
    </p:spTree>
  </p:cSld>
  <p:clrMapOvr>
    <a:masterClrMapping/>
  </p:clrMapOvr>
  <p:transition>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6" presetClass="entr" presetSubtype="21" fill="hold" nodeType="withEffect">
                                  <p:stCondLst>
                                    <p:cond delay="300"/>
                                  </p:stCondLst>
                                  <p:childTnLst>
                                    <p:set>
                                      <p:cBhvr>
                                        <p:cTn id="9" dur="1" fill="hold">
                                          <p:stCondLst>
                                            <p:cond delay="0"/>
                                          </p:stCondLst>
                                        </p:cTn>
                                        <p:tgtEl>
                                          <p:spTgt spid="9"/>
                                        </p:tgtEl>
                                        <p:attrNameLst>
                                          <p:attrName>style.visibility</p:attrName>
                                        </p:attrNameLst>
                                      </p:cBhvr>
                                      <p:to>
                                        <p:strVal val="visible"/>
                                      </p:to>
                                    </p:set>
                                    <p:animEffect transition="in" filter="barn(inVertical)">
                                      <p:cBhvr>
                                        <p:cTn id="10" dur="500"/>
                                        <p:tgtEl>
                                          <p:spTgt spid="9"/>
                                        </p:tgtEl>
                                      </p:cBhvr>
                                    </p:animEffect>
                                  </p:childTnLst>
                                </p:cTn>
                              </p:par>
                              <p:par>
                                <p:cTn id="11" presetID="10" presetClass="entr" presetSubtype="0" fill="hold" nodeType="withEffect">
                                  <p:stCondLst>
                                    <p:cond delay="60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10" presetClass="entr" presetSubtype="0" fill="hold" grpId="0" nodeType="withEffect">
                                  <p:stCondLst>
                                    <p:cond delay="90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par>
                                <p:cTn id="17" presetID="10" presetClass="entr" presetSubtype="0" fill="hold" grpId="0" nodeType="withEffect">
                                  <p:stCondLst>
                                    <p:cond delay="120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直接连接符 8"/>
          <p:cNvCxnSpPr/>
          <p:nvPr/>
        </p:nvCxnSpPr>
        <p:spPr>
          <a:xfrm>
            <a:off x="214282" y="3357567"/>
            <a:ext cx="8786874" cy="1"/>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F6C9B494-EBA7-48A4-9285-4D2B2FA671BE}"/>
              </a:ext>
            </a:extLst>
          </p:cNvPr>
          <p:cNvSpPr txBox="1"/>
          <p:nvPr/>
        </p:nvSpPr>
        <p:spPr>
          <a:xfrm>
            <a:off x="1043608" y="627534"/>
            <a:ext cx="6696744" cy="2031325"/>
          </a:xfrm>
          <a:prstGeom prst="rect">
            <a:avLst/>
          </a:prstGeom>
          <a:noFill/>
        </p:spPr>
        <p:txBody>
          <a:bodyPr wrap="square" rtlCol="0">
            <a:spAutoFit/>
          </a:bodyPr>
          <a:lstStyle/>
          <a:p>
            <a:r>
              <a:rPr lang="zh-CN" altLang="en-US" dirty="0">
                <a:latin typeface="方正清刻本悦宋简体" panose="020B0604020202020204" charset="-122"/>
                <a:ea typeface="方正清刻本悦宋简体" panose="020B0604020202020204" charset="-122"/>
              </a:rPr>
              <a:t>二十世纪八十年代中国流行乐坛在真正意义上确立起来后，经过美国乡村音乐的风潮，后又进入以邓丽君为代表的台湾情歌阶段，在八十年代末流行音乐的元素同中国民族音乐元素结合后刮起了具有浓郁西北风情的“西北风”音乐，使国人注意到，只有将自己独特的民族元素呈现出来才能在当代乐坛取得一席之地。</a:t>
            </a:r>
            <a:endParaRPr lang="en-US" altLang="zh-CN" dirty="0">
              <a:latin typeface="方正清刻本悦宋简体" panose="020B0604020202020204" charset="-122"/>
              <a:ea typeface="方正清刻本悦宋简体" panose="020B0604020202020204" charset="-122"/>
            </a:endParaRPr>
          </a:p>
          <a:p>
            <a:endParaRPr lang="en-US" dirty="0">
              <a:latin typeface="方正清刻本悦宋简体" panose="020B0604020202020204" charset="-122"/>
              <a:ea typeface="方正清刻本悦宋简体" panose="020B0604020202020204" charset="-122"/>
            </a:endParaRPr>
          </a:p>
          <a:p>
            <a:r>
              <a:rPr lang="zh-CN" altLang="en-US" dirty="0">
                <a:latin typeface="方正清刻本悦宋简体" panose="020B0604020202020204" charset="-122"/>
                <a:ea typeface="方正清刻本悦宋简体" panose="020B0604020202020204" charset="-122"/>
              </a:rPr>
              <a:t>                         “只有民族的才是世界的”</a:t>
            </a:r>
            <a:endParaRPr lang="en-US" dirty="0">
              <a:latin typeface="方正清刻本悦宋简体" panose="020B0604020202020204" charset="-122"/>
              <a:ea typeface="方正清刻本悦宋简体" panose="020B0604020202020204" charset="-122"/>
            </a:endParaRPr>
          </a:p>
        </p:txBody>
      </p:sp>
    </p:spTree>
  </p:cSld>
  <p:clrMapOvr>
    <a:masterClrMapping/>
  </p:clrMapOvr>
  <p:transition>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250"/>
                                        <p:tgtEl>
                                          <p:spTgt spid="9"/>
                                        </p:tgtEl>
                                      </p:cBhvr>
                                    </p:animEffect>
                                    <p:anim calcmode="lin" valueType="num">
                                      <p:cBhvr>
                                        <p:cTn id="8" dur="1250" fill="hold"/>
                                        <p:tgtEl>
                                          <p:spTgt spid="9"/>
                                        </p:tgtEl>
                                        <p:attrNameLst>
                                          <p:attrName>ppt_x</p:attrName>
                                        </p:attrNameLst>
                                      </p:cBhvr>
                                      <p:tavLst>
                                        <p:tav tm="0">
                                          <p:val>
                                            <p:strVal val="#ppt_x"/>
                                          </p:val>
                                        </p:tav>
                                        <p:tav tm="100000">
                                          <p:val>
                                            <p:strVal val="#ppt_x"/>
                                          </p:val>
                                        </p:tav>
                                      </p:tavLst>
                                    </p:anim>
                                    <p:anim calcmode="lin" valueType="num">
                                      <p:cBhvr>
                                        <p:cTn id="9" dur="125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594</TotalTime>
  <Words>1892</Words>
  <Application>Microsoft Office PowerPoint</Application>
  <PresentationFormat>On-screen Show (16:9)</PresentationFormat>
  <Paragraphs>57</Paragraphs>
  <Slides>19</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19</vt:i4>
      </vt:variant>
    </vt:vector>
  </HeadingPairs>
  <TitlesOfParts>
    <vt:vector size="27" baseType="lpstr">
      <vt:lpstr>等线</vt:lpstr>
      <vt:lpstr>方正北魏楷书简体</vt:lpstr>
      <vt:lpstr>方正字迹-佛君包装简体</vt:lpstr>
      <vt:lpstr>方正字迹-管峻楷书简体</vt:lpstr>
      <vt:lpstr>方正清刻本悦宋简体</vt:lpstr>
      <vt:lpstr>Arial</vt:lpstr>
      <vt:lpstr>Calibri</vt:lpstr>
      <vt:lpstr>Office 主题</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Jiajun Sun</dc:creator>
  <cp:lastModifiedBy>Jiajun Sun</cp:lastModifiedBy>
  <cp:revision>116</cp:revision>
  <dcterms:created xsi:type="dcterms:W3CDTF">2017-07-23T06:38:10Z</dcterms:created>
  <dcterms:modified xsi:type="dcterms:W3CDTF">2019-10-24T09:09:42Z</dcterms:modified>
</cp:coreProperties>
</file>